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10287000" cx="18288000"/>
  <p:notesSz cx="6858000" cy="9144000"/>
  <p:embeddedFontLst>
    <p:embeddedFont>
      <p:font typeface="Fredoka"/>
      <p:regular r:id="rId18"/>
      <p:bold r:id="rId19"/>
    </p:embeddedFont>
    <p:embeddedFont>
      <p:font typeface="Nunito Sans Black"/>
      <p:bold r:id="rId20"/>
      <p:boldItalic r:id="rId21"/>
    </p:embeddedFont>
    <p:embeddedFont>
      <p:font typeface="Nunito Sans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4" roundtripDataSignature="AMtx7mj5EGj0cb5dNqaiQCUAl819l8iy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Black-bold.fntdata"/><Relationship Id="rId11" Type="http://schemas.openxmlformats.org/officeDocument/2006/relationships/slide" Target="slides/slide5.xml"/><Relationship Id="rId22" Type="http://schemas.openxmlformats.org/officeDocument/2006/relationships/font" Target="fonts/NunitoSans-bold.fntdata"/><Relationship Id="rId10" Type="http://schemas.openxmlformats.org/officeDocument/2006/relationships/slide" Target="slides/slide4.xml"/><Relationship Id="rId21" Type="http://schemas.openxmlformats.org/officeDocument/2006/relationships/font" Target="fonts/NunitoSansBlack-boldItalic.fntdata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Nunito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Fredok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Fredok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2c56902c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62c56902c1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2c56902c1_3_67:notes"/>
          <p:cNvSpPr txBox="1"/>
          <p:nvPr>
            <p:ph idx="1" type="body"/>
          </p:nvPr>
        </p:nvSpPr>
        <p:spPr>
          <a:xfrm>
            <a:off x="686598" y="4401240"/>
            <a:ext cx="5486656" cy="359985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62c56902c1_3_67:notes"/>
          <p:cNvSpPr/>
          <p:nvPr>
            <p:ph idx="2" type="sldImg"/>
          </p:nvPr>
        </p:nvSpPr>
        <p:spPr>
          <a:xfrm>
            <a:off x="2001887" y="1143215"/>
            <a:ext cx="2856078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2c56902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62c56902c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2c2eb62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62c2eb62e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2163e26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da"/>
              <a:t>content</a:t>
            </a:r>
            <a:endParaRPr/>
          </a:p>
        </p:txBody>
      </p:sp>
      <p:sp>
        <p:nvSpPr>
          <p:cNvPr id="280" name="Google Shape;280;g2a2163e268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2c56902c1_3_6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8" name="Google Shape;88;g262c56902c1_3_6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9" name="Google Shape;89;g262c56902c1_3_6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2c56902c1_3_10"/>
          <p:cNvSpPr txBox="1"/>
          <p:nvPr>
            <p:ph type="ctrTitle"/>
          </p:nvPr>
        </p:nvSpPr>
        <p:spPr>
          <a:xfrm>
            <a:off x="2286000" y="1984443"/>
            <a:ext cx="13716000" cy="3280501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2" name="Google Shape;92;g262c56902c1_3_10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3" name="Google Shape;93;g262c56902c1_3_10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4" name="Google Shape;94;g262c56902c1_3_10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95" name="Google Shape;95;g262c56902c1_3_10"/>
          <p:cNvSpPr txBox="1"/>
          <p:nvPr>
            <p:ph idx="1" type="subTitle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  <a:defRPr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c56902c1_3_16"/>
          <p:cNvSpPr txBox="1"/>
          <p:nvPr>
            <p:ph type="title"/>
          </p:nvPr>
        </p:nvSpPr>
        <p:spPr>
          <a:xfrm>
            <a:off x="971550" y="387667"/>
            <a:ext cx="15773400" cy="1988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b="0" sz="66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8" name="Google Shape;98;g262c56902c1_3_16"/>
          <p:cNvSpPr txBox="1"/>
          <p:nvPr>
            <p:ph idx="1" type="body"/>
          </p:nvPr>
        </p:nvSpPr>
        <p:spPr>
          <a:xfrm>
            <a:off x="97155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953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3F3F3F"/>
              </a:buClr>
              <a:buSzPts val="4200"/>
              <a:buChar char="•"/>
              <a:defRPr sz="4200">
                <a:solidFill>
                  <a:srgbClr val="3F3F3F"/>
                </a:solidFill>
              </a:defRPr>
            </a:lvl1pPr>
            <a:lvl2pPr indent="-457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600"/>
              <a:buChar char="•"/>
              <a:defRPr sz="3600">
                <a:solidFill>
                  <a:srgbClr val="3F3F3F"/>
                </a:solidFill>
              </a:defRPr>
            </a:lvl2pPr>
            <a:lvl3pPr indent="-4191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000"/>
              <a:buChar char="•"/>
              <a:defRPr sz="3000">
                <a:solidFill>
                  <a:srgbClr val="3F3F3F"/>
                </a:solidFill>
              </a:defRPr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700"/>
              <a:buChar char="•"/>
              <a:defRPr sz="2700">
                <a:solidFill>
                  <a:srgbClr val="3F3F3F"/>
                </a:solidFill>
              </a:defRPr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700"/>
              <a:buChar char="•"/>
              <a:defRPr sz="2700">
                <a:solidFill>
                  <a:srgbClr val="3F3F3F"/>
                </a:solidFill>
              </a:defRPr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99" name="Google Shape;99;g262c56902c1_3_16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00" name="Google Shape;100;g262c56902c1_3_16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01" name="Google Shape;101;g262c56902c1_3_16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2c56902c1_3_22"/>
          <p:cNvSpPr txBox="1"/>
          <p:nvPr>
            <p:ph type="title"/>
          </p:nvPr>
        </p:nvSpPr>
        <p:spPr>
          <a:xfrm>
            <a:off x="1247773" y="703690"/>
            <a:ext cx="15461891" cy="6140021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04" name="Google Shape;104;g262c56902c1_3_22"/>
          <p:cNvSpPr txBox="1"/>
          <p:nvPr>
            <p:ph idx="1" type="body"/>
          </p:nvPr>
        </p:nvSpPr>
        <p:spPr>
          <a:xfrm>
            <a:off x="1247775" y="6915042"/>
            <a:ext cx="15461889" cy="971332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262c56902c1_3_22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06" name="Google Shape;106;g262c56902c1_3_22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07" name="Google Shape;107;g262c56902c1_3_22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2c56902c1_3_28"/>
          <p:cNvSpPr txBox="1"/>
          <p:nvPr>
            <p:ph type="title"/>
          </p:nvPr>
        </p:nvSpPr>
        <p:spPr>
          <a:xfrm>
            <a:off x="971550" y="387667"/>
            <a:ext cx="15773400" cy="1988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b="0" i="0" sz="66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0" name="Google Shape;110;g262c56902c1_3_28"/>
          <p:cNvSpPr txBox="1"/>
          <p:nvPr>
            <p:ph idx="1" type="body"/>
          </p:nvPr>
        </p:nvSpPr>
        <p:spPr>
          <a:xfrm>
            <a:off x="97155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953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3F3F3F"/>
              </a:buClr>
              <a:buSzPts val="4200"/>
              <a:buChar char="•"/>
              <a:defRPr sz="4200">
                <a:solidFill>
                  <a:srgbClr val="3F3F3F"/>
                </a:solidFill>
              </a:defRPr>
            </a:lvl1pPr>
            <a:lvl2pPr indent="-457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600"/>
              <a:buChar char="•"/>
              <a:defRPr sz="3600">
                <a:solidFill>
                  <a:srgbClr val="3F3F3F"/>
                </a:solidFill>
              </a:defRPr>
            </a:lvl2pPr>
            <a:lvl3pPr indent="-4191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000"/>
              <a:buChar char="•"/>
              <a:defRPr sz="3000">
                <a:solidFill>
                  <a:srgbClr val="3F3F3F"/>
                </a:solidFill>
              </a:defRPr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700"/>
              <a:buChar char="•"/>
              <a:defRPr sz="2700">
                <a:solidFill>
                  <a:srgbClr val="3F3F3F"/>
                </a:solidFill>
              </a:defRPr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700"/>
              <a:buChar char="•"/>
              <a:defRPr sz="2700">
                <a:solidFill>
                  <a:srgbClr val="3F3F3F"/>
                </a:solidFill>
              </a:defRPr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11" name="Google Shape;111;g262c56902c1_3_28"/>
          <p:cNvSpPr txBox="1"/>
          <p:nvPr>
            <p:ph idx="2" type="body"/>
          </p:nvPr>
        </p:nvSpPr>
        <p:spPr>
          <a:xfrm>
            <a:off x="897255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953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3F3F3F"/>
              </a:buClr>
              <a:buSzPts val="4200"/>
              <a:buChar char="•"/>
              <a:defRPr sz="4200">
                <a:solidFill>
                  <a:srgbClr val="3F3F3F"/>
                </a:solidFill>
              </a:defRPr>
            </a:lvl1pPr>
            <a:lvl2pPr indent="-457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600"/>
              <a:buChar char="•"/>
              <a:defRPr sz="3600">
                <a:solidFill>
                  <a:srgbClr val="3F3F3F"/>
                </a:solidFill>
              </a:defRPr>
            </a:lvl2pPr>
            <a:lvl3pPr indent="-4191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000"/>
              <a:buChar char="•"/>
              <a:defRPr sz="3000">
                <a:solidFill>
                  <a:srgbClr val="3F3F3F"/>
                </a:solidFill>
              </a:defRPr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700"/>
              <a:buChar char="•"/>
              <a:defRPr sz="2700">
                <a:solidFill>
                  <a:srgbClr val="3F3F3F"/>
                </a:solidFill>
              </a:defRPr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700"/>
              <a:buChar char="•"/>
              <a:defRPr sz="2700">
                <a:solidFill>
                  <a:srgbClr val="3F3F3F"/>
                </a:solidFill>
              </a:defRPr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12" name="Google Shape;112;g262c56902c1_3_28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3" name="Google Shape;113;g262c56902c1_3_28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4" name="Google Shape;114;g262c56902c1_3_28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2c56902c1_3_35"/>
          <p:cNvSpPr txBox="1"/>
          <p:nvPr>
            <p:ph type="title"/>
          </p:nvPr>
        </p:nvSpPr>
        <p:spPr>
          <a:xfrm>
            <a:off x="1259682" y="547688"/>
            <a:ext cx="15773400" cy="1988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7" name="Google Shape;117;g262c56902c1_3_35"/>
          <p:cNvSpPr txBox="1"/>
          <p:nvPr>
            <p:ph idx="1" type="body"/>
          </p:nvPr>
        </p:nvSpPr>
        <p:spPr>
          <a:xfrm>
            <a:off x="1259682" y="2617442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0" sz="42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18" name="Google Shape;118;g262c56902c1_3_35"/>
          <p:cNvSpPr txBox="1"/>
          <p:nvPr>
            <p:ph idx="2" type="body"/>
          </p:nvPr>
        </p:nvSpPr>
        <p:spPr>
          <a:xfrm>
            <a:off x="1259682" y="3923414"/>
            <a:ext cx="7736681" cy="5361081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19" name="Google Shape;119;g262c56902c1_3_35"/>
          <p:cNvSpPr txBox="1"/>
          <p:nvPr>
            <p:ph idx="3" type="body"/>
          </p:nvPr>
        </p:nvSpPr>
        <p:spPr>
          <a:xfrm>
            <a:off x="9258300" y="2617442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0" sz="42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20" name="Google Shape;120;g262c56902c1_3_35"/>
          <p:cNvSpPr txBox="1"/>
          <p:nvPr>
            <p:ph idx="4" type="body"/>
          </p:nvPr>
        </p:nvSpPr>
        <p:spPr>
          <a:xfrm>
            <a:off x="9258300" y="3923414"/>
            <a:ext cx="7774782" cy="5361081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21" name="Google Shape;121;g262c56902c1_3_35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22" name="Google Shape;122;g262c56902c1_3_35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23" name="Google Shape;123;g262c56902c1_3_35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2c56902c1_3_44"/>
          <p:cNvSpPr txBox="1"/>
          <p:nvPr>
            <p:ph type="title"/>
          </p:nvPr>
        </p:nvSpPr>
        <p:spPr>
          <a:xfrm>
            <a:off x="1257300" y="414932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b="0" sz="66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26" name="Google Shape;126;g262c56902c1_3_44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27" name="Google Shape;127;g262c56902c1_3_44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28" name="Google Shape;128;g262c56902c1_3_44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2c56902c1_3_49"/>
          <p:cNvSpPr txBox="1"/>
          <p:nvPr>
            <p:ph type="title"/>
          </p:nvPr>
        </p:nvSpPr>
        <p:spPr>
          <a:xfrm>
            <a:off x="970121" y="190500"/>
            <a:ext cx="62478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sz="48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1" name="Google Shape;131;g262c56902c1_3_49"/>
          <p:cNvSpPr/>
          <p:nvPr>
            <p:ph idx="2" type="pic"/>
          </p:nvPr>
        </p:nvSpPr>
        <p:spPr>
          <a:xfrm>
            <a:off x="7776000" y="1149531"/>
            <a:ext cx="8726063" cy="764166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g262c56902c1_3_49"/>
          <p:cNvSpPr txBox="1"/>
          <p:nvPr>
            <p:ph idx="1" type="body"/>
          </p:nvPr>
        </p:nvSpPr>
        <p:spPr>
          <a:xfrm>
            <a:off x="977740" y="3086100"/>
            <a:ext cx="6247800" cy="5717382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133" name="Google Shape;133;g262c56902c1_3_49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4" name="Google Shape;134;g262c56902c1_3_49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5" name="Google Shape;135;g262c56902c1_3_49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2c56902c1_3_56"/>
          <p:cNvSpPr txBox="1"/>
          <p:nvPr>
            <p:ph type="title"/>
          </p:nvPr>
        </p:nvSpPr>
        <p:spPr>
          <a:xfrm rot="5400000">
            <a:off x="11524835" y="3759579"/>
            <a:ext cx="8717757" cy="229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8" name="Google Shape;138;g262c56902c1_3_56"/>
          <p:cNvSpPr txBox="1"/>
          <p:nvPr>
            <p:ph idx="1" type="body"/>
          </p:nvPr>
        </p:nvSpPr>
        <p:spPr>
          <a:xfrm rot="5400000">
            <a:off x="3558390" y="-1753403"/>
            <a:ext cx="8717757" cy="13319937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39" name="Google Shape;139;g262c56902c1_3_56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0" name="Google Shape;140;g262c56902c1_3_56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1" name="Google Shape;141;g262c56902c1_3_56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2c56902c1_3_62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4" name="Google Shape;144;g262c56902c1_3_62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5" name="Google Shape;145;g262c56902c1_3_62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g262c56902c1_3_62"/>
          <p:cNvSpPr txBox="1"/>
          <p:nvPr>
            <p:ph idx="1" type="body"/>
          </p:nvPr>
        </p:nvSpPr>
        <p:spPr>
          <a:xfrm>
            <a:off x="1257300" y="827314"/>
            <a:ext cx="15773400" cy="8338456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2c56902c1_3_0"/>
          <p:cNvSpPr txBox="1"/>
          <p:nvPr>
            <p:ph type="title"/>
          </p:nvPr>
        </p:nvSpPr>
        <p:spPr>
          <a:xfrm>
            <a:off x="1257300" y="547688"/>
            <a:ext cx="15773400" cy="1988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700"/>
            </a:lvl9pPr>
          </a:lstStyle>
          <a:p/>
        </p:txBody>
      </p:sp>
      <p:sp>
        <p:nvSpPr>
          <p:cNvPr id="82" name="Google Shape;82;g262c56902c1_3_0"/>
          <p:cNvSpPr txBox="1"/>
          <p:nvPr>
            <p:ph idx="1" type="body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953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62c56902c1_3_0"/>
          <p:cNvSpPr txBox="1"/>
          <p:nvPr>
            <p:ph idx="10" type="dt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262c56902c1_3_0"/>
          <p:cNvSpPr txBox="1"/>
          <p:nvPr>
            <p:ph idx="11" type="ftr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262c56902c1_3_0"/>
          <p:cNvSpPr txBox="1"/>
          <p:nvPr>
            <p:ph idx="12" type="sldNum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11" Type="http://schemas.openxmlformats.org/officeDocument/2006/relationships/hyperlink" Target="https://canvas.umn.edu/groups/388282/users/1641396" TargetMode="External"/><Relationship Id="rId10" Type="http://schemas.openxmlformats.org/officeDocument/2006/relationships/hyperlink" Target="https://canvas.umn.edu/groups/388282/users/1604302" TargetMode="External"/><Relationship Id="rId9" Type="http://schemas.openxmlformats.org/officeDocument/2006/relationships/hyperlink" Target="https://canvas.umn.edu/groups/388282/users/1636474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7.png"/><Relationship Id="rId7" Type="http://schemas.openxmlformats.org/officeDocument/2006/relationships/hyperlink" Target="https://canvas.umn.edu/groups/388282/users/1633610" TargetMode="External"/><Relationship Id="rId8" Type="http://schemas.openxmlformats.org/officeDocument/2006/relationships/hyperlink" Target="https://canvas.umn.edu/groups/388282/users/159915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9.png"/><Relationship Id="rId13" Type="http://schemas.openxmlformats.org/officeDocument/2006/relationships/image" Target="../media/image15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9" Type="http://schemas.openxmlformats.org/officeDocument/2006/relationships/image" Target="../media/image11.png"/><Relationship Id="rId15" Type="http://schemas.openxmlformats.org/officeDocument/2006/relationships/image" Target="../media/image4.png"/><Relationship Id="rId14" Type="http://schemas.openxmlformats.org/officeDocument/2006/relationships/image" Target="../media/image13.png"/><Relationship Id="rId17" Type="http://schemas.openxmlformats.org/officeDocument/2006/relationships/image" Target="../media/image12.png"/><Relationship Id="rId16" Type="http://schemas.openxmlformats.org/officeDocument/2006/relationships/image" Target="../media/image30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152" name="Google Shape;152;p1"/>
          <p:cNvGrpSpPr/>
          <p:nvPr/>
        </p:nvGrpSpPr>
        <p:grpSpPr>
          <a:xfrm>
            <a:off x="0" y="8126254"/>
            <a:ext cx="18288000" cy="2160746"/>
            <a:chOff x="0" y="-28575"/>
            <a:chExt cx="4816593" cy="569085"/>
          </a:xfrm>
        </p:grpSpPr>
        <p:sp>
          <p:nvSpPr>
            <p:cNvPr id="153" name="Google Shape;153;p1"/>
            <p:cNvSpPr/>
            <p:nvPr/>
          </p:nvSpPr>
          <p:spPr>
            <a:xfrm>
              <a:off x="0" y="0"/>
              <a:ext cx="4816592" cy="540510"/>
            </a:xfrm>
            <a:custGeom>
              <a:rect b="b" l="l" r="r" t="t"/>
              <a:pathLst>
                <a:path extrusionOk="0" h="54051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0510"/>
                  </a:lnTo>
                  <a:lnTo>
                    <a:pt x="0" y="5405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54" name="Google Shape;154;p1"/>
            <p:cNvSpPr txBox="1"/>
            <p:nvPr/>
          </p:nvSpPr>
          <p:spPr>
            <a:xfrm>
              <a:off x="0" y="-28575"/>
              <a:ext cx="4816593" cy="569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"/>
          <p:cNvSpPr/>
          <p:nvPr/>
        </p:nvSpPr>
        <p:spPr>
          <a:xfrm rot="-757752">
            <a:off x="15165328" y="7738498"/>
            <a:ext cx="1031174" cy="992505"/>
          </a:xfrm>
          <a:custGeom>
            <a:rect b="b" l="l" r="r" t="t"/>
            <a:pathLst>
              <a:path extrusionOk="0" h="992505" w="1031174">
                <a:moveTo>
                  <a:pt x="0" y="0"/>
                </a:moveTo>
                <a:lnTo>
                  <a:pt x="1031174" y="0"/>
                </a:lnTo>
                <a:lnTo>
                  <a:pt x="1031174" y="992505"/>
                </a:lnTo>
                <a:lnTo>
                  <a:pt x="0" y="992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"/>
          <p:cNvSpPr/>
          <p:nvPr/>
        </p:nvSpPr>
        <p:spPr>
          <a:xfrm rot="1494504">
            <a:off x="1900695" y="1634523"/>
            <a:ext cx="1218619" cy="1172921"/>
          </a:xfrm>
          <a:custGeom>
            <a:rect b="b" l="l" r="r" t="t"/>
            <a:pathLst>
              <a:path extrusionOk="0" h="1172921" w="1218619">
                <a:moveTo>
                  <a:pt x="0" y="0"/>
                </a:moveTo>
                <a:lnTo>
                  <a:pt x="1218619" y="0"/>
                </a:lnTo>
                <a:lnTo>
                  <a:pt x="1218619" y="1172921"/>
                </a:lnTo>
                <a:lnTo>
                  <a:pt x="0" y="1172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"/>
          <p:cNvSpPr/>
          <p:nvPr/>
        </p:nvSpPr>
        <p:spPr>
          <a:xfrm rot="1216434">
            <a:off x="15704745" y="436886"/>
            <a:ext cx="3109109" cy="3285716"/>
          </a:xfrm>
          <a:custGeom>
            <a:rect b="b" l="l" r="r" t="t"/>
            <a:pathLst>
              <a:path extrusionOk="0" h="3285716" w="3109109">
                <a:moveTo>
                  <a:pt x="0" y="0"/>
                </a:moveTo>
                <a:lnTo>
                  <a:pt x="3109110" y="0"/>
                </a:lnTo>
                <a:lnTo>
                  <a:pt x="3109110" y="3285717"/>
                </a:lnTo>
                <a:lnTo>
                  <a:pt x="0" y="3285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1"/>
          <p:cNvSpPr/>
          <p:nvPr/>
        </p:nvSpPr>
        <p:spPr>
          <a:xfrm flipH="1">
            <a:off x="-595305" y="6085161"/>
            <a:ext cx="3904941" cy="3680407"/>
          </a:xfrm>
          <a:custGeom>
            <a:rect b="b" l="l" r="r" t="t"/>
            <a:pathLst>
              <a:path extrusionOk="0" h="3680407" w="3904941">
                <a:moveTo>
                  <a:pt x="3904941" y="0"/>
                </a:moveTo>
                <a:lnTo>
                  <a:pt x="0" y="0"/>
                </a:lnTo>
                <a:lnTo>
                  <a:pt x="0" y="3680407"/>
                </a:lnTo>
                <a:lnTo>
                  <a:pt x="3904941" y="3680407"/>
                </a:lnTo>
                <a:lnTo>
                  <a:pt x="3904941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"/>
          <p:cNvSpPr txBox="1"/>
          <p:nvPr/>
        </p:nvSpPr>
        <p:spPr>
          <a:xfrm>
            <a:off x="2798359" y="1991927"/>
            <a:ext cx="12691200" cy="6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a" sz="7500" u="none" cap="none" strike="noStrike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REVOLUTIONIZING THE CUSTOMER EXPERIENCE: </a:t>
            </a:r>
            <a:r>
              <a:rPr b="1" i="0" lang="da" sz="7500" u="none" cap="none" strike="noStrike">
                <a:solidFill>
                  <a:srgbClr val="F4C62C"/>
                </a:solidFill>
                <a:latin typeface="Fredoka"/>
                <a:ea typeface="Fredoka"/>
                <a:cs typeface="Fredoka"/>
                <a:sym typeface="Fredoka"/>
              </a:rPr>
              <a:t>ADVANCED INTELLIGENCE WITH</a:t>
            </a:r>
            <a:r>
              <a:rPr b="1" i="0" lang="da" sz="7500" u="none" cap="none" strike="noStrike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  <a:r>
              <a:rPr b="1" lang="da" sz="7500">
                <a:solidFill>
                  <a:srgbClr val="F4C62C"/>
                </a:solidFill>
                <a:latin typeface="Fredoka"/>
                <a:ea typeface="Fredoka"/>
                <a:cs typeface="Fredoka"/>
                <a:sym typeface="Fredoka"/>
              </a:rPr>
              <a:t>GENAI ENABLED  AWS CONNECT</a:t>
            </a:r>
            <a:endParaRPr b="1" sz="900"/>
          </a:p>
        </p:txBody>
      </p:sp>
      <p:grpSp>
        <p:nvGrpSpPr>
          <p:cNvPr id="160" name="Google Shape;160;p1"/>
          <p:cNvGrpSpPr/>
          <p:nvPr/>
        </p:nvGrpSpPr>
        <p:grpSpPr>
          <a:xfrm>
            <a:off x="1905723" y="8473715"/>
            <a:ext cx="14476555" cy="2066708"/>
            <a:chOff x="0" y="-57150"/>
            <a:chExt cx="19302073" cy="2755610"/>
          </a:xfrm>
        </p:grpSpPr>
        <p:sp>
          <p:nvSpPr>
            <p:cNvPr id="161" name="Google Shape;161;p1"/>
            <p:cNvSpPr txBox="1"/>
            <p:nvPr/>
          </p:nvSpPr>
          <p:spPr>
            <a:xfrm>
              <a:off x="0" y="-57150"/>
              <a:ext cx="19302000" cy="20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a" sz="3000" u="none" cap="none" strike="noStrik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MSBA 2024 TEAM 3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a" sz="3000" u="sng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Allison Liu</a:t>
              </a:r>
              <a:r>
                <a:rPr b="1" i="0" lang="da" sz="3000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, </a:t>
              </a:r>
              <a:r>
                <a:rPr b="1" i="0" lang="da" sz="3000" u="sng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Harsha Podapati</a:t>
              </a:r>
              <a:r>
                <a:rPr b="1" i="0" lang="da" sz="3000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, </a:t>
              </a:r>
              <a:r>
                <a:rPr b="1" i="0" lang="da" sz="3000" u="sng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Skylar Pu</a:t>
              </a:r>
              <a:r>
                <a:rPr b="1" i="0" lang="da" sz="3000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, </a:t>
              </a:r>
              <a:r>
                <a:rPr b="1" i="0" lang="da" sz="3000" u="sng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Avanindra Singh</a:t>
              </a:r>
              <a:r>
                <a:rPr b="1" i="0" lang="da" sz="3000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, </a:t>
              </a:r>
              <a:r>
                <a:rPr b="1" i="0" lang="da" sz="3000" u="sng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  <a:hlinkClick r:id="rId11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Riley Uecker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a" sz="3000" u="none" cap="none" strike="noStrik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(A ~ Z)</a:t>
              </a:r>
              <a:endParaRPr/>
            </a:p>
          </p:txBody>
        </p:sp>
        <p:sp>
          <p:nvSpPr>
            <p:cNvPr id="162" name="Google Shape;162;p1"/>
            <p:cNvSpPr txBox="1"/>
            <p:nvPr/>
          </p:nvSpPr>
          <p:spPr>
            <a:xfrm>
              <a:off x="0" y="2214167"/>
              <a:ext cx="19302073" cy="484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62c56902c1_1_1"/>
          <p:cNvSpPr/>
          <p:nvPr/>
        </p:nvSpPr>
        <p:spPr>
          <a:xfrm rot="10800000">
            <a:off x="-2225320" y="0"/>
            <a:ext cx="2084832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98" name="Google Shape;298;g262c56902c1_1_1"/>
          <p:cNvSpPr/>
          <p:nvPr/>
        </p:nvSpPr>
        <p:spPr>
          <a:xfrm rot="-1921234">
            <a:off x="16516106" y="8692387"/>
            <a:ext cx="1502597" cy="1446249"/>
          </a:xfrm>
          <a:custGeom>
            <a:rect b="b" l="l" r="r" t="t"/>
            <a:pathLst>
              <a:path extrusionOk="0" h="1446860" w="1503231">
                <a:moveTo>
                  <a:pt x="0" y="0"/>
                </a:moveTo>
                <a:lnTo>
                  <a:pt x="1503232" y="0"/>
                </a:lnTo>
                <a:lnTo>
                  <a:pt x="1503232" y="1446860"/>
                </a:lnTo>
                <a:lnTo>
                  <a:pt x="0" y="144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g262c56902c1_1_1"/>
          <p:cNvSpPr txBox="1"/>
          <p:nvPr/>
        </p:nvSpPr>
        <p:spPr>
          <a:xfrm>
            <a:off x="5073749" y="2818075"/>
            <a:ext cx="81405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20000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Q&amp;A</a:t>
            </a:r>
            <a:endParaRPr sz="20000"/>
          </a:p>
        </p:txBody>
      </p:sp>
      <p:sp>
        <p:nvSpPr>
          <p:cNvPr id="300" name="Google Shape;300;g262c56902c1_1_1"/>
          <p:cNvSpPr/>
          <p:nvPr/>
        </p:nvSpPr>
        <p:spPr>
          <a:xfrm>
            <a:off x="1126345" y="596445"/>
            <a:ext cx="3947404" cy="3441697"/>
          </a:xfrm>
          <a:custGeom>
            <a:rect b="b" l="l" r="r" t="t"/>
            <a:pathLst>
              <a:path extrusionOk="0" h="1816199" w="1968780">
                <a:moveTo>
                  <a:pt x="0" y="0"/>
                </a:moveTo>
                <a:lnTo>
                  <a:pt x="1968780" y="0"/>
                </a:lnTo>
                <a:lnTo>
                  <a:pt x="1968780" y="1816199"/>
                </a:lnTo>
                <a:lnTo>
                  <a:pt x="0" y="1816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2c56902c1_3_67"/>
          <p:cNvSpPr/>
          <p:nvPr/>
        </p:nvSpPr>
        <p:spPr>
          <a:xfrm rot="5400000">
            <a:off x="-4909827" y="4909827"/>
            <a:ext cx="10287000" cy="467348"/>
          </a:xfrm>
          <a:custGeom>
            <a:rect b="b" l="l" r="r" t="t"/>
            <a:pathLst>
              <a:path extrusionOk="0" h="467347" w="10287000">
                <a:moveTo>
                  <a:pt x="0" y="0"/>
                </a:moveTo>
                <a:lnTo>
                  <a:pt x="10287000" y="0"/>
                </a:lnTo>
                <a:lnTo>
                  <a:pt x="10287000" y="467346"/>
                </a:lnTo>
                <a:lnTo>
                  <a:pt x="0" y="467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52795" l="-74629" r="-3144" t="-2454985"/>
            </a:stretch>
          </a:blipFill>
          <a:ln>
            <a:noFill/>
          </a:ln>
        </p:spPr>
      </p:sp>
      <p:sp>
        <p:nvSpPr>
          <p:cNvPr id="306" name="Google Shape;306;g262c56902c1_3_67"/>
          <p:cNvSpPr/>
          <p:nvPr/>
        </p:nvSpPr>
        <p:spPr>
          <a:xfrm>
            <a:off x="14035169" y="4444556"/>
            <a:ext cx="2518127" cy="1816199"/>
          </a:xfrm>
          <a:custGeom>
            <a:rect b="b" l="l" r="r" t="t"/>
            <a:pathLst>
              <a:path extrusionOk="0" h="1816199" w="2518127">
                <a:moveTo>
                  <a:pt x="0" y="0"/>
                </a:moveTo>
                <a:lnTo>
                  <a:pt x="2518128" y="0"/>
                </a:lnTo>
                <a:lnTo>
                  <a:pt x="2518128" y="1816199"/>
                </a:lnTo>
                <a:lnTo>
                  <a:pt x="0" y="1816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g262c56902c1_3_67"/>
          <p:cNvSpPr/>
          <p:nvPr/>
        </p:nvSpPr>
        <p:spPr>
          <a:xfrm>
            <a:off x="7672380" y="4444556"/>
            <a:ext cx="1968780" cy="1816199"/>
          </a:xfrm>
          <a:custGeom>
            <a:rect b="b" l="l" r="r" t="t"/>
            <a:pathLst>
              <a:path extrusionOk="0" h="1816199" w="1968780">
                <a:moveTo>
                  <a:pt x="0" y="0"/>
                </a:moveTo>
                <a:lnTo>
                  <a:pt x="1968780" y="0"/>
                </a:lnTo>
                <a:lnTo>
                  <a:pt x="1968780" y="1816199"/>
                </a:lnTo>
                <a:lnTo>
                  <a:pt x="0" y="1816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g262c56902c1_3_67"/>
          <p:cNvSpPr/>
          <p:nvPr/>
        </p:nvSpPr>
        <p:spPr>
          <a:xfrm>
            <a:off x="11576181" y="4444556"/>
            <a:ext cx="2158929" cy="1816199"/>
          </a:xfrm>
          <a:custGeom>
            <a:rect b="b" l="l" r="r" t="t"/>
            <a:pathLst>
              <a:path extrusionOk="0" h="1816199" w="2158929">
                <a:moveTo>
                  <a:pt x="0" y="0"/>
                </a:moveTo>
                <a:lnTo>
                  <a:pt x="2158930" y="0"/>
                </a:lnTo>
                <a:lnTo>
                  <a:pt x="2158930" y="1816199"/>
                </a:lnTo>
                <a:lnTo>
                  <a:pt x="0" y="1816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g262c56902c1_3_67"/>
          <p:cNvSpPr/>
          <p:nvPr/>
        </p:nvSpPr>
        <p:spPr>
          <a:xfrm>
            <a:off x="9941217" y="4444556"/>
            <a:ext cx="1334906" cy="1816199"/>
          </a:xfrm>
          <a:custGeom>
            <a:rect b="b" l="l" r="r" t="t"/>
            <a:pathLst>
              <a:path extrusionOk="0" h="1816199" w="1334906">
                <a:moveTo>
                  <a:pt x="0" y="0"/>
                </a:moveTo>
                <a:lnTo>
                  <a:pt x="1334907" y="0"/>
                </a:lnTo>
                <a:lnTo>
                  <a:pt x="1334907" y="1816199"/>
                </a:lnTo>
                <a:lnTo>
                  <a:pt x="0" y="1816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g262c56902c1_3_67"/>
          <p:cNvSpPr/>
          <p:nvPr/>
        </p:nvSpPr>
        <p:spPr>
          <a:xfrm>
            <a:off x="15226652" y="7264619"/>
            <a:ext cx="1326645" cy="1122674"/>
          </a:xfrm>
          <a:custGeom>
            <a:rect b="b" l="l" r="r" t="t"/>
            <a:pathLst>
              <a:path extrusionOk="0" h="1122673" w="1326645">
                <a:moveTo>
                  <a:pt x="0" y="0"/>
                </a:moveTo>
                <a:lnTo>
                  <a:pt x="1326645" y="0"/>
                </a:lnTo>
                <a:lnTo>
                  <a:pt x="1326645" y="1122674"/>
                </a:lnTo>
                <a:lnTo>
                  <a:pt x="0" y="1122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g262c56902c1_3_67"/>
          <p:cNvSpPr/>
          <p:nvPr/>
        </p:nvSpPr>
        <p:spPr>
          <a:xfrm>
            <a:off x="13483654" y="7264619"/>
            <a:ext cx="1103027" cy="1122674"/>
          </a:xfrm>
          <a:custGeom>
            <a:rect b="b" l="l" r="r" t="t"/>
            <a:pathLst>
              <a:path extrusionOk="0" h="1122673" w="1103026">
                <a:moveTo>
                  <a:pt x="0" y="0"/>
                </a:moveTo>
                <a:lnTo>
                  <a:pt x="1103027" y="0"/>
                </a:lnTo>
                <a:lnTo>
                  <a:pt x="1103027" y="1122674"/>
                </a:lnTo>
                <a:lnTo>
                  <a:pt x="0" y="1122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g262c56902c1_3_67"/>
          <p:cNvSpPr/>
          <p:nvPr/>
        </p:nvSpPr>
        <p:spPr>
          <a:xfrm>
            <a:off x="11898156" y="7264619"/>
            <a:ext cx="1124077" cy="1122674"/>
          </a:xfrm>
          <a:custGeom>
            <a:rect b="b" l="l" r="r" t="t"/>
            <a:pathLst>
              <a:path extrusionOk="0" h="1122673" w="1124078">
                <a:moveTo>
                  <a:pt x="0" y="0"/>
                </a:moveTo>
                <a:lnTo>
                  <a:pt x="1124079" y="0"/>
                </a:lnTo>
                <a:lnTo>
                  <a:pt x="1124079" y="1122674"/>
                </a:lnTo>
                <a:lnTo>
                  <a:pt x="0" y="1122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g262c56902c1_3_67"/>
          <p:cNvSpPr/>
          <p:nvPr/>
        </p:nvSpPr>
        <p:spPr>
          <a:xfrm>
            <a:off x="7672380" y="7264619"/>
            <a:ext cx="2000309" cy="1122674"/>
          </a:xfrm>
          <a:custGeom>
            <a:rect b="b" l="l" r="r" t="t"/>
            <a:pathLst>
              <a:path extrusionOk="0" h="1122673" w="2000309">
                <a:moveTo>
                  <a:pt x="0" y="0"/>
                </a:moveTo>
                <a:lnTo>
                  <a:pt x="2000308" y="0"/>
                </a:lnTo>
                <a:lnTo>
                  <a:pt x="2000308" y="1122674"/>
                </a:lnTo>
                <a:lnTo>
                  <a:pt x="0" y="1122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g262c56902c1_3_67"/>
          <p:cNvSpPr/>
          <p:nvPr/>
        </p:nvSpPr>
        <p:spPr>
          <a:xfrm>
            <a:off x="10223384" y="7264619"/>
            <a:ext cx="1124077" cy="1122674"/>
          </a:xfrm>
          <a:custGeom>
            <a:rect b="b" l="l" r="r" t="t"/>
            <a:pathLst>
              <a:path extrusionOk="0" h="1122673" w="1124078">
                <a:moveTo>
                  <a:pt x="0" y="0"/>
                </a:moveTo>
                <a:lnTo>
                  <a:pt x="1124079" y="0"/>
                </a:lnTo>
                <a:lnTo>
                  <a:pt x="1124079" y="1122674"/>
                </a:lnTo>
                <a:lnTo>
                  <a:pt x="0" y="1122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g262c56902c1_3_67"/>
          <p:cNvSpPr/>
          <p:nvPr/>
        </p:nvSpPr>
        <p:spPr>
          <a:xfrm>
            <a:off x="11552349" y="1899708"/>
            <a:ext cx="1090245" cy="1540981"/>
          </a:xfrm>
          <a:custGeom>
            <a:rect b="b" l="l" r="r" t="t"/>
            <a:pathLst>
              <a:path extrusionOk="0" h="1540982" w="1090245">
                <a:moveTo>
                  <a:pt x="0" y="0"/>
                </a:moveTo>
                <a:lnTo>
                  <a:pt x="1090244" y="0"/>
                </a:lnTo>
                <a:lnTo>
                  <a:pt x="1090244" y="1540982"/>
                </a:lnTo>
                <a:lnTo>
                  <a:pt x="0" y="1540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g262c56902c1_3_67"/>
          <p:cNvSpPr/>
          <p:nvPr/>
        </p:nvSpPr>
        <p:spPr>
          <a:xfrm>
            <a:off x="13084335" y="1899708"/>
            <a:ext cx="1259753" cy="1540981"/>
          </a:xfrm>
          <a:custGeom>
            <a:rect b="b" l="l" r="r" t="t"/>
            <a:pathLst>
              <a:path extrusionOk="0" h="1540982" w="1259753">
                <a:moveTo>
                  <a:pt x="0" y="0"/>
                </a:moveTo>
                <a:lnTo>
                  <a:pt x="1259753" y="0"/>
                </a:lnTo>
                <a:lnTo>
                  <a:pt x="1259753" y="1540982"/>
                </a:lnTo>
                <a:lnTo>
                  <a:pt x="0" y="1540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g262c56902c1_3_67"/>
          <p:cNvSpPr/>
          <p:nvPr/>
        </p:nvSpPr>
        <p:spPr>
          <a:xfrm>
            <a:off x="9652454" y="1899708"/>
            <a:ext cx="1458154" cy="1540981"/>
          </a:xfrm>
          <a:custGeom>
            <a:rect b="b" l="l" r="r" t="t"/>
            <a:pathLst>
              <a:path extrusionOk="0" h="1540982" w="1458154">
                <a:moveTo>
                  <a:pt x="0" y="0"/>
                </a:moveTo>
                <a:lnTo>
                  <a:pt x="1458154" y="0"/>
                </a:lnTo>
                <a:lnTo>
                  <a:pt x="1458154" y="1540982"/>
                </a:lnTo>
                <a:lnTo>
                  <a:pt x="0" y="1540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g262c56902c1_3_67"/>
          <p:cNvSpPr/>
          <p:nvPr/>
        </p:nvSpPr>
        <p:spPr>
          <a:xfrm>
            <a:off x="7597117" y="1899708"/>
            <a:ext cx="1613593" cy="1540981"/>
          </a:xfrm>
          <a:custGeom>
            <a:rect b="b" l="l" r="r" t="t"/>
            <a:pathLst>
              <a:path extrusionOk="0" h="1540982" w="1613594">
                <a:moveTo>
                  <a:pt x="0" y="0"/>
                </a:moveTo>
                <a:lnTo>
                  <a:pt x="1613594" y="0"/>
                </a:lnTo>
                <a:lnTo>
                  <a:pt x="1613594" y="1540982"/>
                </a:lnTo>
                <a:lnTo>
                  <a:pt x="0" y="1540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g262c56902c1_3_67"/>
          <p:cNvSpPr/>
          <p:nvPr/>
        </p:nvSpPr>
        <p:spPr>
          <a:xfrm>
            <a:off x="14785830" y="1899708"/>
            <a:ext cx="1842729" cy="1540981"/>
          </a:xfrm>
          <a:custGeom>
            <a:rect b="b" l="l" r="r" t="t"/>
            <a:pathLst>
              <a:path extrusionOk="0" h="1540982" w="1842729">
                <a:moveTo>
                  <a:pt x="0" y="0"/>
                </a:moveTo>
                <a:lnTo>
                  <a:pt x="1842729" y="0"/>
                </a:lnTo>
                <a:lnTo>
                  <a:pt x="1842729" y="1540982"/>
                </a:lnTo>
                <a:lnTo>
                  <a:pt x="0" y="1540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g262c56902c1_3_67"/>
          <p:cNvSpPr txBox="1"/>
          <p:nvPr/>
        </p:nvSpPr>
        <p:spPr>
          <a:xfrm>
            <a:off x="1584152" y="1735102"/>
            <a:ext cx="4495288" cy="2654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6000" u="none" cap="none" strike="noStrike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RESOURCE </a:t>
            </a:r>
            <a:endParaRPr b="0" i="0" sz="6000" u="none" cap="none" strike="noStrike">
              <a:solidFill>
                <a:srgbClr val="0EA865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6000" u="none" cap="none" strike="noStrike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Page</a:t>
            </a:r>
            <a:endParaRPr b="0" i="0" sz="6000" u="none" cap="none" strike="noStrike">
              <a:solidFill>
                <a:srgbClr val="0EA865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321" name="Google Shape;321;g262c56902c1_3_67"/>
          <p:cNvSpPr txBox="1"/>
          <p:nvPr/>
        </p:nvSpPr>
        <p:spPr>
          <a:xfrm>
            <a:off x="1584152" y="6255102"/>
            <a:ext cx="4495288" cy="3554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0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Use these design resources</a:t>
            </a:r>
            <a:endParaRPr b="0" i="0" sz="22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210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in your Canva Presentation.</a:t>
            </a:r>
            <a:endParaRPr b="0" i="0" sz="22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210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Happy designing! </a:t>
            </a:r>
            <a:endParaRPr b="0" i="0" sz="22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25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10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Don't forget to delete</a:t>
            </a:r>
            <a:endParaRPr b="0" i="0" sz="22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2102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22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this page before presenting. </a:t>
            </a:r>
            <a:endParaRPr b="0" i="0" sz="22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68" name="Google Shape;168;p2"/>
          <p:cNvSpPr/>
          <p:nvPr/>
        </p:nvSpPr>
        <p:spPr>
          <a:xfrm>
            <a:off x="3050956" y="4946081"/>
            <a:ext cx="3912333" cy="5817956"/>
          </a:xfrm>
          <a:custGeom>
            <a:rect b="b" l="l" r="r" t="t"/>
            <a:pathLst>
              <a:path extrusionOk="0" h="5817956" w="3912333">
                <a:moveTo>
                  <a:pt x="0" y="0"/>
                </a:moveTo>
                <a:lnTo>
                  <a:pt x="3912333" y="0"/>
                </a:lnTo>
                <a:lnTo>
                  <a:pt x="3912333" y="5817956"/>
                </a:lnTo>
                <a:lnTo>
                  <a:pt x="0" y="5817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5209" t="0"/>
            </a:stretch>
          </a:blipFill>
          <a:ln>
            <a:noFill/>
          </a:ln>
        </p:spPr>
      </p:sp>
      <p:grpSp>
        <p:nvGrpSpPr>
          <p:cNvPr id="169" name="Google Shape;169;p2"/>
          <p:cNvGrpSpPr/>
          <p:nvPr/>
        </p:nvGrpSpPr>
        <p:grpSpPr>
          <a:xfrm>
            <a:off x="9970276" y="-108496"/>
            <a:ext cx="8317724" cy="10395496"/>
            <a:chOff x="0" y="-28575"/>
            <a:chExt cx="2190676" cy="2737908"/>
          </a:xfrm>
        </p:grpSpPr>
        <p:sp>
          <p:nvSpPr>
            <p:cNvPr id="170" name="Google Shape;170;p2"/>
            <p:cNvSpPr/>
            <p:nvPr/>
          </p:nvSpPr>
          <p:spPr>
            <a:xfrm>
              <a:off x="0" y="0"/>
              <a:ext cx="2190676" cy="2709333"/>
            </a:xfrm>
            <a:custGeom>
              <a:rect b="b" l="l" r="r" t="t"/>
              <a:pathLst>
                <a:path extrusionOk="0" h="2709333" w="2190676">
                  <a:moveTo>
                    <a:pt x="0" y="0"/>
                  </a:moveTo>
                  <a:lnTo>
                    <a:pt x="2190676" y="0"/>
                  </a:lnTo>
                  <a:lnTo>
                    <a:pt x="21906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71" name="Google Shape;171;p2"/>
            <p:cNvSpPr txBox="1"/>
            <p:nvPr/>
          </p:nvSpPr>
          <p:spPr>
            <a:xfrm>
              <a:off x="0" y="-28575"/>
              <a:ext cx="2190676" cy="27379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"/>
          <p:cNvSpPr/>
          <p:nvPr/>
        </p:nvSpPr>
        <p:spPr>
          <a:xfrm rot="-1028487">
            <a:off x="9388698" y="5247533"/>
            <a:ext cx="825734" cy="794769"/>
          </a:xfrm>
          <a:custGeom>
            <a:rect b="b" l="l" r="r" t="t"/>
            <a:pathLst>
              <a:path extrusionOk="0" h="794769" w="825734">
                <a:moveTo>
                  <a:pt x="0" y="0"/>
                </a:moveTo>
                <a:lnTo>
                  <a:pt x="825733" y="0"/>
                </a:lnTo>
                <a:lnTo>
                  <a:pt x="825733" y="794769"/>
                </a:lnTo>
                <a:lnTo>
                  <a:pt x="0" y="794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"/>
          <p:cNvSpPr/>
          <p:nvPr/>
        </p:nvSpPr>
        <p:spPr>
          <a:xfrm rot="-1377464">
            <a:off x="677586" y="7636456"/>
            <a:ext cx="1105938" cy="1064465"/>
          </a:xfrm>
          <a:custGeom>
            <a:rect b="b" l="l" r="r" t="t"/>
            <a:pathLst>
              <a:path extrusionOk="0" h="1064465" w="1105938">
                <a:moveTo>
                  <a:pt x="0" y="0"/>
                </a:moveTo>
                <a:lnTo>
                  <a:pt x="1105938" y="0"/>
                </a:lnTo>
                <a:lnTo>
                  <a:pt x="1105938" y="1064466"/>
                </a:lnTo>
                <a:lnTo>
                  <a:pt x="0" y="1064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4" name="Google Shape;174;p2"/>
          <p:cNvGrpSpPr/>
          <p:nvPr/>
        </p:nvGrpSpPr>
        <p:grpSpPr>
          <a:xfrm>
            <a:off x="13841492" y="6584135"/>
            <a:ext cx="721437" cy="721437"/>
            <a:chOff x="0" y="0"/>
            <a:chExt cx="961916" cy="961916"/>
          </a:xfrm>
        </p:grpSpPr>
        <p:grpSp>
          <p:nvGrpSpPr>
            <p:cNvPr id="175" name="Google Shape;175;p2"/>
            <p:cNvGrpSpPr/>
            <p:nvPr/>
          </p:nvGrpSpPr>
          <p:grpSpPr>
            <a:xfrm>
              <a:off x="0" y="0"/>
              <a:ext cx="961916" cy="961916"/>
              <a:chOff x="0" y="0"/>
              <a:chExt cx="812800" cy="812800"/>
            </a:xfrm>
          </p:grpSpPr>
          <p:sp>
            <p:nvSpPr>
              <p:cNvPr id="176" name="Google Shape;176;p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A86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" name="Google Shape;178;p2"/>
            <p:cNvSpPr/>
            <p:nvPr/>
          </p:nvSpPr>
          <p:spPr>
            <a:xfrm>
              <a:off x="195295" y="315180"/>
              <a:ext cx="571327" cy="320942"/>
            </a:xfrm>
            <a:custGeom>
              <a:rect b="b" l="l" r="r" t="t"/>
              <a:pathLst>
                <a:path extrusionOk="0" h="652780" w="1162050">
                  <a:moveTo>
                    <a:pt x="1137920" y="297180"/>
                  </a:moveTo>
                  <a:lnTo>
                    <a:pt x="797560" y="11430"/>
                  </a:lnTo>
                  <a:cubicBezTo>
                    <a:pt x="784860" y="0"/>
                    <a:pt x="764540" y="2540"/>
                    <a:pt x="753110" y="15240"/>
                  </a:cubicBezTo>
                  <a:cubicBezTo>
                    <a:pt x="741680" y="27940"/>
                    <a:pt x="744220" y="48260"/>
                    <a:pt x="756920" y="59690"/>
                  </a:cubicBezTo>
                  <a:lnTo>
                    <a:pt x="1038860" y="295910"/>
                  </a:lnTo>
                  <a:lnTo>
                    <a:pt x="31750" y="295910"/>
                  </a:lnTo>
                  <a:cubicBezTo>
                    <a:pt x="13970" y="295910"/>
                    <a:pt x="0" y="309880"/>
                    <a:pt x="0" y="327660"/>
                  </a:cubicBezTo>
                  <a:cubicBezTo>
                    <a:pt x="0" y="345440"/>
                    <a:pt x="13970" y="359410"/>
                    <a:pt x="31750" y="359410"/>
                  </a:cubicBezTo>
                  <a:lnTo>
                    <a:pt x="1040130" y="359410"/>
                  </a:lnTo>
                  <a:lnTo>
                    <a:pt x="756920" y="596900"/>
                  </a:lnTo>
                  <a:cubicBezTo>
                    <a:pt x="744220" y="608330"/>
                    <a:pt x="741680" y="627380"/>
                    <a:pt x="753110" y="641350"/>
                  </a:cubicBezTo>
                  <a:cubicBezTo>
                    <a:pt x="759460" y="648970"/>
                    <a:pt x="768350" y="652780"/>
                    <a:pt x="777240" y="652780"/>
                  </a:cubicBezTo>
                  <a:cubicBezTo>
                    <a:pt x="784860" y="652780"/>
                    <a:pt x="791210" y="650240"/>
                    <a:pt x="797560" y="645160"/>
                  </a:cubicBezTo>
                  <a:lnTo>
                    <a:pt x="1137920" y="359410"/>
                  </a:lnTo>
                  <a:cubicBezTo>
                    <a:pt x="1151890" y="356870"/>
                    <a:pt x="1162050" y="344170"/>
                    <a:pt x="1162050" y="328930"/>
                  </a:cubicBezTo>
                  <a:cubicBezTo>
                    <a:pt x="1162050" y="313690"/>
                    <a:pt x="1151890" y="299720"/>
                    <a:pt x="1137920" y="29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"/>
          <p:cNvSpPr txBox="1"/>
          <p:nvPr/>
        </p:nvSpPr>
        <p:spPr>
          <a:xfrm>
            <a:off x="1028700" y="1057275"/>
            <a:ext cx="7956845" cy="23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8000" u="none" cap="none" strike="noStrike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TODAY’S AGENDA</a:t>
            </a:r>
            <a:endParaRPr/>
          </a:p>
        </p:txBody>
      </p:sp>
      <p:sp>
        <p:nvSpPr>
          <p:cNvPr id="180" name="Google Shape;180;p2"/>
          <p:cNvSpPr txBox="1"/>
          <p:nvPr/>
        </p:nvSpPr>
        <p:spPr>
          <a:xfrm>
            <a:off x="9801564" y="2273409"/>
            <a:ext cx="84864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da" sz="30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Problem Statement: Customer service center cannot address a substantial influx of user queries with exceptional quality responses.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da" sz="30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Solution: Implementing </a:t>
            </a:r>
            <a:r>
              <a:rPr lang="da" sz="3000">
                <a:latin typeface="Fredoka"/>
                <a:ea typeface="Fredoka"/>
                <a:cs typeface="Fredoka"/>
                <a:sym typeface="Fredoka"/>
              </a:rPr>
              <a:t>GenAI with AWS Connect</a:t>
            </a:r>
            <a:r>
              <a:rPr b="0" i="0" lang="da" sz="30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to provide the company's customer service center with the best assistant.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b="0" i="0" lang="da" sz="30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Recommended Workflow</a:t>
            </a:r>
            <a:endParaRPr/>
          </a:p>
        </p:txBody>
      </p:sp>
      <p:sp>
        <p:nvSpPr>
          <p:cNvPr id="181" name="Google Shape;181;p2"/>
          <p:cNvSpPr/>
          <p:nvPr/>
        </p:nvSpPr>
        <p:spPr>
          <a:xfrm>
            <a:off x="10562507" y="-1645109"/>
            <a:ext cx="3566631" cy="3290217"/>
          </a:xfrm>
          <a:custGeom>
            <a:rect b="b" l="l" r="r" t="t"/>
            <a:pathLst>
              <a:path extrusionOk="0" h="3290217" w="3566631">
                <a:moveTo>
                  <a:pt x="0" y="0"/>
                </a:moveTo>
                <a:lnTo>
                  <a:pt x="3566631" y="0"/>
                </a:lnTo>
                <a:lnTo>
                  <a:pt x="3566631" y="3290218"/>
                </a:lnTo>
                <a:lnTo>
                  <a:pt x="0" y="32902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"/>
          <p:cNvSpPr/>
          <p:nvPr/>
        </p:nvSpPr>
        <p:spPr>
          <a:xfrm>
            <a:off x="15667830" y="8164530"/>
            <a:ext cx="3478599" cy="2908978"/>
          </a:xfrm>
          <a:custGeom>
            <a:rect b="b" l="l" r="r" t="t"/>
            <a:pathLst>
              <a:path extrusionOk="0" h="2908978" w="3478599">
                <a:moveTo>
                  <a:pt x="0" y="0"/>
                </a:moveTo>
                <a:lnTo>
                  <a:pt x="3478598" y="0"/>
                </a:lnTo>
                <a:lnTo>
                  <a:pt x="3478598" y="2908978"/>
                </a:lnTo>
                <a:lnTo>
                  <a:pt x="0" y="29089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188" name="Google Shape;188;p3"/>
          <p:cNvGrpSpPr/>
          <p:nvPr/>
        </p:nvGrpSpPr>
        <p:grpSpPr>
          <a:xfrm>
            <a:off x="0" y="2589780"/>
            <a:ext cx="18288000" cy="7697220"/>
            <a:chOff x="0" y="-28575"/>
            <a:chExt cx="4816593" cy="2027251"/>
          </a:xfrm>
        </p:grpSpPr>
        <p:sp>
          <p:nvSpPr>
            <p:cNvPr id="189" name="Google Shape;189;p3"/>
            <p:cNvSpPr/>
            <p:nvPr/>
          </p:nvSpPr>
          <p:spPr>
            <a:xfrm>
              <a:off x="0" y="0"/>
              <a:ext cx="4816592" cy="1998676"/>
            </a:xfrm>
            <a:custGeom>
              <a:rect b="b" l="l" r="r" t="t"/>
              <a:pathLst>
                <a:path extrusionOk="0" h="19986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98676"/>
                  </a:lnTo>
                  <a:lnTo>
                    <a:pt x="0" y="19986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0" name="Google Shape;190;p3"/>
            <p:cNvSpPr txBox="1"/>
            <p:nvPr/>
          </p:nvSpPr>
          <p:spPr>
            <a:xfrm>
              <a:off x="0" y="-28575"/>
              <a:ext cx="4816593" cy="2027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3"/>
          <p:cNvSpPr/>
          <p:nvPr/>
        </p:nvSpPr>
        <p:spPr>
          <a:xfrm rot="-757752">
            <a:off x="761897" y="3610779"/>
            <a:ext cx="1031174" cy="992505"/>
          </a:xfrm>
          <a:custGeom>
            <a:rect b="b" l="l" r="r" t="t"/>
            <a:pathLst>
              <a:path extrusionOk="0" h="992505" w="1031174">
                <a:moveTo>
                  <a:pt x="0" y="0"/>
                </a:moveTo>
                <a:lnTo>
                  <a:pt x="1031174" y="0"/>
                </a:lnTo>
                <a:lnTo>
                  <a:pt x="1031174" y="992505"/>
                </a:lnTo>
                <a:lnTo>
                  <a:pt x="0" y="9925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3"/>
          <p:cNvSpPr txBox="1"/>
          <p:nvPr/>
        </p:nvSpPr>
        <p:spPr>
          <a:xfrm>
            <a:off x="1028700" y="978490"/>
            <a:ext cx="7885458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6000" u="none" cap="none" strike="noStrike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SOLUTION MAP</a:t>
            </a:r>
            <a:endParaRPr/>
          </a:p>
        </p:txBody>
      </p:sp>
      <p:sp>
        <p:nvSpPr>
          <p:cNvPr id="193" name="Google Shape;193;p3"/>
          <p:cNvSpPr/>
          <p:nvPr/>
        </p:nvSpPr>
        <p:spPr>
          <a:xfrm rot="1605894">
            <a:off x="16172088" y="714889"/>
            <a:ext cx="1438390" cy="1384450"/>
          </a:xfrm>
          <a:custGeom>
            <a:rect b="b" l="l" r="r" t="t"/>
            <a:pathLst>
              <a:path extrusionOk="0" h="1384450" w="1438390">
                <a:moveTo>
                  <a:pt x="0" y="0"/>
                </a:moveTo>
                <a:lnTo>
                  <a:pt x="1438390" y="0"/>
                </a:lnTo>
                <a:lnTo>
                  <a:pt x="1438390" y="1384451"/>
                </a:lnTo>
                <a:lnTo>
                  <a:pt x="0" y="1384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4" name="Google Shape;194;p3"/>
          <p:cNvGrpSpPr/>
          <p:nvPr/>
        </p:nvGrpSpPr>
        <p:grpSpPr>
          <a:xfrm>
            <a:off x="2963801" y="3659915"/>
            <a:ext cx="3231244" cy="1483585"/>
            <a:chOff x="0" y="0"/>
            <a:chExt cx="812800" cy="373187"/>
          </a:xfrm>
        </p:grpSpPr>
        <p:sp>
          <p:nvSpPr>
            <p:cNvPr id="195" name="Google Shape;195;p3"/>
            <p:cNvSpPr/>
            <p:nvPr/>
          </p:nvSpPr>
          <p:spPr>
            <a:xfrm>
              <a:off x="0" y="0"/>
              <a:ext cx="812800" cy="373187"/>
            </a:xfrm>
            <a:custGeom>
              <a:rect b="b" l="l" r="r" t="t"/>
              <a:pathLst>
                <a:path extrusionOk="0" h="37318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73187"/>
                  </a:lnTo>
                  <a:lnTo>
                    <a:pt x="0" y="373187"/>
                  </a:lnTo>
                  <a:close/>
                </a:path>
              </a:pathLst>
            </a:custGeom>
            <a:solidFill>
              <a:srgbClr val="F5D9EE"/>
            </a:solidFill>
            <a:ln>
              <a:noFill/>
            </a:ln>
          </p:spPr>
        </p:sp>
        <p:sp>
          <p:nvSpPr>
            <p:cNvPr id="196" name="Google Shape;196;p3"/>
            <p:cNvSpPr txBox="1"/>
            <p:nvPr/>
          </p:nvSpPr>
          <p:spPr>
            <a:xfrm>
              <a:off x="0" y="38100"/>
              <a:ext cx="812800" cy="3350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da" sz="2200" u="none" cap="none" strike="noStrike">
                  <a:solidFill>
                    <a:srgbClr val="000000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ADD A MAIN TOPIC</a:t>
              </a: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7139263" y="3883841"/>
            <a:ext cx="1774895" cy="1017847"/>
            <a:chOff x="0" y="-9525"/>
            <a:chExt cx="945208" cy="542047"/>
          </a:xfrm>
        </p:grpSpPr>
        <p:sp>
          <p:nvSpPr>
            <p:cNvPr id="198" name="Google Shape;198;p3"/>
            <p:cNvSpPr/>
            <p:nvPr/>
          </p:nvSpPr>
          <p:spPr>
            <a:xfrm>
              <a:off x="0" y="0"/>
              <a:ext cx="945208" cy="532522"/>
            </a:xfrm>
            <a:custGeom>
              <a:rect b="b" l="l" r="r" t="t"/>
              <a:pathLst>
                <a:path extrusionOk="0" h="532522" w="945208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BF4E8"/>
            </a:solidFill>
            <a:ln>
              <a:noFill/>
            </a:ln>
          </p:spPr>
        </p:sp>
        <p:sp>
          <p:nvSpPr>
            <p:cNvPr id="199" name="Google Shape;199;p3"/>
            <p:cNvSpPr txBox="1"/>
            <p:nvPr/>
          </p:nvSpPr>
          <p:spPr>
            <a:xfrm>
              <a:off x="0" y="-9525"/>
              <a:ext cx="945208" cy="542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a" sz="1200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a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a" sz="1200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related idea</a:t>
              </a:r>
              <a:endParaRPr/>
            </a:p>
          </p:txBody>
        </p:sp>
      </p:grpSp>
      <p:grpSp>
        <p:nvGrpSpPr>
          <p:cNvPr id="200" name="Google Shape;200;p3"/>
          <p:cNvGrpSpPr/>
          <p:nvPr/>
        </p:nvGrpSpPr>
        <p:grpSpPr>
          <a:xfrm>
            <a:off x="9857133" y="3937517"/>
            <a:ext cx="2083944" cy="910495"/>
            <a:chOff x="0" y="-9525"/>
            <a:chExt cx="1109790" cy="484878"/>
          </a:xfrm>
        </p:grpSpPr>
        <p:sp>
          <p:nvSpPr>
            <p:cNvPr id="201" name="Google Shape;201;p3"/>
            <p:cNvSpPr/>
            <p:nvPr/>
          </p:nvSpPr>
          <p:spPr>
            <a:xfrm>
              <a:off x="0" y="0"/>
              <a:ext cx="1109790" cy="475353"/>
            </a:xfrm>
            <a:custGeom>
              <a:rect b="b" l="l" r="r" t="t"/>
              <a:pathLst>
                <a:path extrusionOk="0" h="475353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75353"/>
                  </a:lnTo>
                  <a:lnTo>
                    <a:pt x="0" y="475353"/>
                  </a:lnTo>
                  <a:close/>
                </a:path>
              </a:pathLst>
            </a:custGeom>
            <a:solidFill>
              <a:srgbClr val="C9C6FA"/>
            </a:solidFill>
            <a:ln>
              <a:noFill/>
            </a:ln>
          </p:spPr>
        </p:sp>
        <p:sp>
          <p:nvSpPr>
            <p:cNvPr id="202" name="Google Shape;202;p3"/>
            <p:cNvSpPr txBox="1"/>
            <p:nvPr/>
          </p:nvSpPr>
          <p:spPr>
            <a:xfrm>
              <a:off x="0" y="-9525"/>
              <a:ext cx="1109790" cy="484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a" sz="1200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Add more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a" sz="1200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sub-ideas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/>
          <p:nvPr/>
        </p:nvSpPr>
        <p:spPr>
          <a:xfrm rot="5400000">
            <a:off x="-4909827" y="4909827"/>
            <a:ext cx="10287000" cy="467347"/>
          </a:xfrm>
          <a:custGeom>
            <a:rect b="b" l="l" r="r" t="t"/>
            <a:pathLst>
              <a:path extrusionOk="0" h="467347" w="10287000">
                <a:moveTo>
                  <a:pt x="0" y="0"/>
                </a:moveTo>
                <a:lnTo>
                  <a:pt x="10287000" y="0"/>
                </a:lnTo>
                <a:lnTo>
                  <a:pt x="10287000" y="467346"/>
                </a:lnTo>
                <a:lnTo>
                  <a:pt x="0" y="467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52795" l="-74629" r="-3144" t="-2454985"/>
            </a:stretch>
          </a:blipFill>
          <a:ln>
            <a:noFill/>
          </a:ln>
        </p:spPr>
      </p:sp>
      <p:sp>
        <p:nvSpPr>
          <p:cNvPr id="208" name="Google Shape;208;p4"/>
          <p:cNvSpPr txBox="1"/>
          <p:nvPr/>
        </p:nvSpPr>
        <p:spPr>
          <a:xfrm>
            <a:off x="1584151" y="1735102"/>
            <a:ext cx="4495289" cy="176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6000" u="none" cap="none" strike="noStrike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BUSINESS PROBLEM</a:t>
            </a:r>
            <a:endParaRPr/>
          </a:p>
        </p:txBody>
      </p:sp>
      <p:grpSp>
        <p:nvGrpSpPr>
          <p:cNvPr id="209" name="Google Shape;209;p4"/>
          <p:cNvGrpSpPr/>
          <p:nvPr/>
        </p:nvGrpSpPr>
        <p:grpSpPr>
          <a:xfrm>
            <a:off x="5848567" y="915845"/>
            <a:ext cx="11656298" cy="2429385"/>
            <a:chOff x="0" y="-47625"/>
            <a:chExt cx="4918992" cy="1025207"/>
          </a:xfrm>
        </p:grpSpPr>
        <p:sp>
          <p:nvSpPr>
            <p:cNvPr id="210" name="Google Shape;210;p4"/>
            <p:cNvSpPr/>
            <p:nvPr/>
          </p:nvSpPr>
          <p:spPr>
            <a:xfrm>
              <a:off x="0" y="0"/>
              <a:ext cx="4918992" cy="977582"/>
            </a:xfrm>
            <a:custGeom>
              <a:rect b="b" l="l" r="r" t="t"/>
              <a:pathLst>
                <a:path extrusionOk="0" h="977582" w="4918992">
                  <a:moveTo>
                    <a:pt x="16605" y="0"/>
                  </a:moveTo>
                  <a:lnTo>
                    <a:pt x="4902388" y="0"/>
                  </a:lnTo>
                  <a:cubicBezTo>
                    <a:pt x="4911558" y="0"/>
                    <a:pt x="4918992" y="7434"/>
                    <a:pt x="4918992" y="16605"/>
                  </a:cubicBezTo>
                  <a:lnTo>
                    <a:pt x="4918992" y="960978"/>
                  </a:lnTo>
                  <a:cubicBezTo>
                    <a:pt x="4918992" y="970148"/>
                    <a:pt x="4911558" y="977582"/>
                    <a:pt x="4902388" y="977582"/>
                  </a:cubicBezTo>
                  <a:lnTo>
                    <a:pt x="16605" y="977582"/>
                  </a:lnTo>
                  <a:cubicBezTo>
                    <a:pt x="7434" y="977582"/>
                    <a:pt x="0" y="970148"/>
                    <a:pt x="0" y="960978"/>
                  </a:cubicBezTo>
                  <a:lnTo>
                    <a:pt x="0" y="16605"/>
                  </a:lnTo>
                  <a:cubicBezTo>
                    <a:pt x="0" y="7434"/>
                    <a:pt x="7434" y="0"/>
                    <a:pt x="16605" y="0"/>
                  </a:cubicBezTo>
                  <a:close/>
                </a:path>
              </a:pathLst>
            </a:custGeom>
            <a:solidFill>
              <a:srgbClr val="F5D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 txBox="1"/>
            <p:nvPr/>
          </p:nvSpPr>
          <p:spPr>
            <a:xfrm>
              <a:off x="0" y="-47625"/>
              <a:ext cx="4918992" cy="1025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a" sz="2600" u="none" cap="none" strike="noStrike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Nowadays, every company places a strong emphasis on creating top-notch customer service.</a:t>
              </a:r>
              <a:endParaRPr/>
            </a:p>
          </p:txBody>
        </p:sp>
      </p:grpSp>
      <p:grpSp>
        <p:nvGrpSpPr>
          <p:cNvPr id="212" name="Google Shape;212;p4"/>
          <p:cNvGrpSpPr/>
          <p:nvPr/>
        </p:nvGrpSpPr>
        <p:grpSpPr>
          <a:xfrm>
            <a:off x="5848567" y="6577764"/>
            <a:ext cx="11656298" cy="2429385"/>
            <a:chOff x="0" y="-47625"/>
            <a:chExt cx="4918992" cy="1025207"/>
          </a:xfrm>
        </p:grpSpPr>
        <p:sp>
          <p:nvSpPr>
            <p:cNvPr id="213" name="Google Shape;213;p4"/>
            <p:cNvSpPr/>
            <p:nvPr/>
          </p:nvSpPr>
          <p:spPr>
            <a:xfrm>
              <a:off x="0" y="0"/>
              <a:ext cx="4918992" cy="977582"/>
            </a:xfrm>
            <a:custGeom>
              <a:rect b="b" l="l" r="r" t="t"/>
              <a:pathLst>
                <a:path extrusionOk="0" h="977582" w="4918992">
                  <a:moveTo>
                    <a:pt x="16605" y="0"/>
                  </a:moveTo>
                  <a:lnTo>
                    <a:pt x="4902388" y="0"/>
                  </a:lnTo>
                  <a:cubicBezTo>
                    <a:pt x="4911558" y="0"/>
                    <a:pt x="4918992" y="7434"/>
                    <a:pt x="4918992" y="16605"/>
                  </a:cubicBezTo>
                  <a:lnTo>
                    <a:pt x="4918992" y="960978"/>
                  </a:lnTo>
                  <a:cubicBezTo>
                    <a:pt x="4918992" y="970148"/>
                    <a:pt x="4911558" y="977582"/>
                    <a:pt x="4902388" y="977582"/>
                  </a:cubicBezTo>
                  <a:lnTo>
                    <a:pt x="16605" y="977582"/>
                  </a:lnTo>
                  <a:cubicBezTo>
                    <a:pt x="7434" y="977582"/>
                    <a:pt x="0" y="970148"/>
                    <a:pt x="0" y="960978"/>
                  </a:cubicBezTo>
                  <a:lnTo>
                    <a:pt x="0" y="16605"/>
                  </a:lnTo>
                  <a:cubicBezTo>
                    <a:pt x="0" y="7434"/>
                    <a:pt x="7434" y="0"/>
                    <a:pt x="16605" y="0"/>
                  </a:cubicBezTo>
                  <a:close/>
                </a:path>
              </a:pathLst>
            </a:custGeom>
            <a:solidFill>
              <a:srgbClr val="F5D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0" y="-47625"/>
              <a:ext cx="4918992" cy="1025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a" sz="2600" u="none" cap="none" strike="noStrike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Through our research, we have utilized G</a:t>
              </a:r>
              <a:r>
                <a:rPr lang="da" sz="2600">
                  <a:latin typeface="Fredoka"/>
                  <a:ea typeface="Fredoka"/>
                  <a:cs typeface="Fredoka"/>
                  <a:sym typeface="Fredoka"/>
                </a:rPr>
                <a:t>en</a:t>
              </a:r>
              <a:r>
                <a:rPr b="0" i="0" lang="da" sz="2600" u="none" cap="none" strike="noStrike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AI </a:t>
              </a:r>
              <a:r>
                <a:rPr lang="da" sz="2600">
                  <a:latin typeface="Fredoka"/>
                  <a:ea typeface="Fredoka"/>
                  <a:cs typeface="Fredoka"/>
                  <a:sym typeface="Fredoka"/>
                </a:rPr>
                <a:t>enabled</a:t>
              </a:r>
              <a:r>
                <a:rPr b="0" i="0" lang="da" sz="2600" u="none" cap="none" strike="noStrike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 AW</a:t>
              </a:r>
              <a:r>
                <a:rPr lang="da" sz="2600">
                  <a:latin typeface="Fredoka"/>
                  <a:ea typeface="Fredoka"/>
                  <a:cs typeface="Fredoka"/>
                  <a:sym typeface="Fredoka"/>
                </a:rPr>
                <a:t>S</a:t>
              </a:r>
              <a:r>
                <a:rPr b="0" i="0" lang="da" sz="2600" u="none" cap="none" strike="noStrike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 </a:t>
              </a:r>
              <a:r>
                <a:rPr lang="da" sz="2600">
                  <a:latin typeface="Fredoka"/>
                  <a:ea typeface="Fredoka"/>
                  <a:cs typeface="Fredoka"/>
                  <a:sym typeface="Fredoka"/>
                </a:rPr>
                <a:t>Connect</a:t>
              </a:r>
              <a:endParaRPr b="0" i="0" sz="26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a" sz="2600" u="none" cap="none" strike="noStrike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to</a:t>
              </a:r>
              <a:r>
                <a:rPr b="0" i="0" lang="da" sz="2600" u="none" cap="none" strike="noStrike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 </a:t>
              </a:r>
              <a:r>
                <a:rPr b="1" i="0" lang="da" sz="2600" u="sng" cap="none" strike="noStrike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streamline information access.</a:t>
              </a:r>
              <a:endParaRPr b="1" u="sng"/>
            </a:p>
          </p:txBody>
        </p:sp>
      </p:grpSp>
      <p:grpSp>
        <p:nvGrpSpPr>
          <p:cNvPr id="215" name="Google Shape;215;p4"/>
          <p:cNvGrpSpPr/>
          <p:nvPr/>
        </p:nvGrpSpPr>
        <p:grpSpPr>
          <a:xfrm>
            <a:off x="5848567" y="3746804"/>
            <a:ext cx="11656298" cy="2429385"/>
            <a:chOff x="0" y="-47625"/>
            <a:chExt cx="4918992" cy="1025207"/>
          </a:xfrm>
        </p:grpSpPr>
        <p:sp>
          <p:nvSpPr>
            <p:cNvPr id="216" name="Google Shape;216;p4"/>
            <p:cNvSpPr/>
            <p:nvPr/>
          </p:nvSpPr>
          <p:spPr>
            <a:xfrm>
              <a:off x="0" y="0"/>
              <a:ext cx="4918992" cy="977582"/>
            </a:xfrm>
            <a:custGeom>
              <a:rect b="b" l="l" r="r" t="t"/>
              <a:pathLst>
                <a:path extrusionOk="0" h="977582" w="4918992">
                  <a:moveTo>
                    <a:pt x="16605" y="0"/>
                  </a:moveTo>
                  <a:lnTo>
                    <a:pt x="4902388" y="0"/>
                  </a:lnTo>
                  <a:cubicBezTo>
                    <a:pt x="4911558" y="0"/>
                    <a:pt x="4918992" y="7434"/>
                    <a:pt x="4918992" y="16605"/>
                  </a:cubicBezTo>
                  <a:lnTo>
                    <a:pt x="4918992" y="960978"/>
                  </a:lnTo>
                  <a:cubicBezTo>
                    <a:pt x="4918992" y="970148"/>
                    <a:pt x="4911558" y="977582"/>
                    <a:pt x="4902388" y="977582"/>
                  </a:cubicBezTo>
                  <a:lnTo>
                    <a:pt x="16605" y="977582"/>
                  </a:lnTo>
                  <a:cubicBezTo>
                    <a:pt x="7434" y="977582"/>
                    <a:pt x="0" y="970148"/>
                    <a:pt x="0" y="960978"/>
                  </a:cubicBezTo>
                  <a:lnTo>
                    <a:pt x="0" y="16605"/>
                  </a:lnTo>
                  <a:cubicBezTo>
                    <a:pt x="0" y="7434"/>
                    <a:pt x="7434" y="0"/>
                    <a:pt x="16605" y="0"/>
                  </a:cubicBezTo>
                  <a:close/>
                </a:path>
              </a:pathLst>
            </a:custGeom>
            <a:solidFill>
              <a:srgbClr val="F5D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 txBox="1"/>
            <p:nvPr/>
          </p:nvSpPr>
          <p:spPr>
            <a:xfrm>
              <a:off x="0" y="-47625"/>
              <a:ext cx="4918992" cy="10252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a" sz="2599" u="none" cap="none" strike="noStrike">
                  <a:solidFill>
                    <a:srgbClr val="000000"/>
                  </a:solidFill>
                  <a:latin typeface="Fredoka"/>
                  <a:ea typeface="Fredoka"/>
                  <a:cs typeface="Fredoka"/>
                  <a:sym typeface="Fredoka"/>
                </a:rPr>
                <a:t>However,  delivering high-quality customer service is hard, stemming from the inability to quickly access relevant information and efficiently resolve customer queries.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/>
          <p:nvPr/>
        </p:nvSpPr>
        <p:spPr>
          <a:xfrm rot="5400000">
            <a:off x="-4909827" y="4909827"/>
            <a:ext cx="10287000" cy="467347"/>
          </a:xfrm>
          <a:custGeom>
            <a:rect b="b" l="l" r="r" t="t"/>
            <a:pathLst>
              <a:path extrusionOk="0" h="467347" w="10287000">
                <a:moveTo>
                  <a:pt x="0" y="0"/>
                </a:moveTo>
                <a:lnTo>
                  <a:pt x="10287000" y="0"/>
                </a:lnTo>
                <a:lnTo>
                  <a:pt x="10287000" y="467346"/>
                </a:lnTo>
                <a:lnTo>
                  <a:pt x="0" y="467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52795" l="-74629" r="-3144" t="-2454985"/>
            </a:stretch>
          </a:blipFill>
          <a:ln>
            <a:noFill/>
          </a:ln>
        </p:spPr>
      </p:sp>
      <p:sp>
        <p:nvSpPr>
          <p:cNvPr id="223" name="Google Shape;223;p5"/>
          <p:cNvSpPr txBox="1"/>
          <p:nvPr/>
        </p:nvSpPr>
        <p:spPr>
          <a:xfrm>
            <a:off x="1584151" y="1735102"/>
            <a:ext cx="4495289" cy="263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6000" u="none" cap="none" strike="noStrike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BETTER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6000" u="none" cap="none" strike="noStrike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THAN BEFORE</a:t>
            </a:r>
            <a:endParaRPr/>
          </a:p>
        </p:txBody>
      </p:sp>
      <p:grpSp>
        <p:nvGrpSpPr>
          <p:cNvPr id="224" name="Google Shape;224;p5"/>
          <p:cNvGrpSpPr/>
          <p:nvPr/>
        </p:nvGrpSpPr>
        <p:grpSpPr>
          <a:xfrm>
            <a:off x="5848567" y="915845"/>
            <a:ext cx="11656298" cy="8091303"/>
            <a:chOff x="0" y="-150473"/>
            <a:chExt cx="15541731" cy="10788404"/>
          </a:xfrm>
        </p:grpSpPr>
        <p:grpSp>
          <p:nvGrpSpPr>
            <p:cNvPr id="225" name="Google Shape;225;p5"/>
            <p:cNvGrpSpPr/>
            <p:nvPr/>
          </p:nvGrpSpPr>
          <p:grpSpPr>
            <a:xfrm>
              <a:off x="0" y="-150473"/>
              <a:ext cx="15541731" cy="3239179"/>
              <a:chOff x="0" y="-47625"/>
              <a:chExt cx="4918992" cy="1025207"/>
            </a:xfrm>
          </p:grpSpPr>
          <p:sp>
            <p:nvSpPr>
              <p:cNvPr id="226" name="Google Shape;226;p5"/>
              <p:cNvSpPr/>
              <p:nvPr/>
            </p:nvSpPr>
            <p:spPr>
              <a:xfrm>
                <a:off x="0" y="0"/>
                <a:ext cx="4918992" cy="977582"/>
              </a:xfrm>
              <a:custGeom>
                <a:rect b="b" l="l" r="r" t="t"/>
                <a:pathLst>
                  <a:path extrusionOk="0" h="977582" w="4918992">
                    <a:moveTo>
                      <a:pt x="16605" y="0"/>
                    </a:moveTo>
                    <a:lnTo>
                      <a:pt x="4902388" y="0"/>
                    </a:lnTo>
                    <a:cubicBezTo>
                      <a:pt x="4911558" y="0"/>
                      <a:pt x="4918992" y="7434"/>
                      <a:pt x="4918992" y="16605"/>
                    </a:cubicBezTo>
                    <a:lnTo>
                      <a:pt x="4918992" y="960978"/>
                    </a:lnTo>
                    <a:cubicBezTo>
                      <a:pt x="4918992" y="970148"/>
                      <a:pt x="4911558" y="977582"/>
                      <a:pt x="4902388" y="977582"/>
                    </a:cubicBezTo>
                    <a:lnTo>
                      <a:pt x="16605" y="977582"/>
                    </a:lnTo>
                    <a:cubicBezTo>
                      <a:pt x="7434" y="977582"/>
                      <a:pt x="0" y="970148"/>
                      <a:pt x="0" y="960978"/>
                    </a:cubicBezTo>
                    <a:lnTo>
                      <a:pt x="0" y="16605"/>
                    </a:lnTo>
                    <a:cubicBezTo>
                      <a:pt x="0" y="7434"/>
                      <a:pt x="7434" y="0"/>
                      <a:pt x="16605" y="0"/>
                    </a:cubicBezTo>
                    <a:close/>
                  </a:path>
                </a:pathLst>
              </a:custGeom>
              <a:solidFill>
                <a:srgbClr val="EBF4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 txBox="1"/>
              <p:nvPr/>
            </p:nvSpPr>
            <p:spPr>
              <a:xfrm>
                <a:off x="0" y="-47625"/>
                <a:ext cx="4918992" cy="1025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0" lIns="254000" spcFirstLastPara="1" rIns="254000" wrap="square" tIns="2540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a" sz="2600">
                    <a:latin typeface="Fredoka"/>
                    <a:ea typeface="Fredoka"/>
                    <a:cs typeface="Fredoka"/>
                    <a:sym typeface="Fredoka"/>
                  </a:rPr>
                  <a:t>Cutting Operational cost</a:t>
                </a:r>
                <a:endParaRPr b="1" sz="2600">
                  <a:latin typeface="Fredoka"/>
                  <a:ea typeface="Fredoka"/>
                  <a:cs typeface="Fredoka"/>
                  <a:sym typeface="Fredoka"/>
                </a:endParaRPr>
              </a:p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a" sz="2600">
                    <a:latin typeface="Fredoka"/>
                    <a:ea typeface="Fredoka"/>
                    <a:cs typeface="Fredoka"/>
                    <a:sym typeface="Fredoka"/>
                  </a:rPr>
                  <a:t>Companies don’t need to spend a lot of money training customer agents</a:t>
                </a:r>
                <a:endParaRPr sz="2600">
                  <a:latin typeface="Fredoka"/>
                  <a:ea typeface="Fredoka"/>
                  <a:cs typeface="Fredoka"/>
                  <a:sym typeface="Fredoka"/>
                </a:endParaRPr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0" y="7398752"/>
              <a:ext cx="15541731" cy="3239179"/>
              <a:chOff x="0" y="-47625"/>
              <a:chExt cx="4918992" cy="1025207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0" y="0"/>
                <a:ext cx="4918992" cy="977582"/>
              </a:xfrm>
              <a:custGeom>
                <a:rect b="b" l="l" r="r" t="t"/>
                <a:pathLst>
                  <a:path extrusionOk="0" h="977582" w="4918992">
                    <a:moveTo>
                      <a:pt x="16605" y="0"/>
                    </a:moveTo>
                    <a:lnTo>
                      <a:pt x="4902388" y="0"/>
                    </a:lnTo>
                    <a:cubicBezTo>
                      <a:pt x="4911558" y="0"/>
                      <a:pt x="4918992" y="7434"/>
                      <a:pt x="4918992" y="16605"/>
                    </a:cubicBezTo>
                    <a:lnTo>
                      <a:pt x="4918992" y="960978"/>
                    </a:lnTo>
                    <a:cubicBezTo>
                      <a:pt x="4918992" y="970148"/>
                      <a:pt x="4911558" y="977582"/>
                      <a:pt x="4902388" y="977582"/>
                    </a:cubicBezTo>
                    <a:lnTo>
                      <a:pt x="16605" y="977582"/>
                    </a:lnTo>
                    <a:cubicBezTo>
                      <a:pt x="7434" y="977582"/>
                      <a:pt x="0" y="970148"/>
                      <a:pt x="0" y="960978"/>
                    </a:cubicBezTo>
                    <a:lnTo>
                      <a:pt x="0" y="16605"/>
                    </a:lnTo>
                    <a:cubicBezTo>
                      <a:pt x="0" y="7434"/>
                      <a:pt x="7434" y="0"/>
                      <a:pt x="16605" y="0"/>
                    </a:cubicBezTo>
                    <a:close/>
                  </a:path>
                </a:pathLst>
              </a:custGeom>
              <a:solidFill>
                <a:srgbClr val="EBF4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 txBox="1"/>
              <p:nvPr/>
            </p:nvSpPr>
            <p:spPr>
              <a:xfrm>
                <a:off x="0" y="-47625"/>
                <a:ext cx="4918992" cy="1025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0" lIns="254000" spcFirstLastPara="1" rIns="254000" wrap="square" tIns="2540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a" sz="2600">
                    <a:latin typeface="Fredoka"/>
                    <a:ea typeface="Fredoka"/>
                    <a:cs typeface="Fredoka"/>
                    <a:sym typeface="Fredoka"/>
                  </a:rPr>
                  <a:t>Post-contact processing</a:t>
                </a:r>
                <a:endParaRPr b="1" sz="2600">
                  <a:latin typeface="Fredoka"/>
                  <a:ea typeface="Fredoka"/>
                  <a:cs typeface="Fredoka"/>
                  <a:sym typeface="Fredoka"/>
                </a:endParaRPr>
              </a:p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a" sz="2600">
                    <a:latin typeface="Fredoka"/>
                    <a:ea typeface="Fredoka"/>
                    <a:cs typeface="Fredoka"/>
                    <a:sym typeface="Fredoka"/>
                  </a:rPr>
                  <a:t>Managers can easily summarize what happened after the call</a:t>
                </a:r>
                <a:endParaRPr sz="2600">
                  <a:latin typeface="Fredoka"/>
                  <a:ea typeface="Fredoka"/>
                  <a:cs typeface="Fredoka"/>
                  <a:sym typeface="Fredoka"/>
                </a:endParaRPr>
              </a:p>
            </p:txBody>
          </p:sp>
        </p:grpSp>
        <p:grpSp>
          <p:nvGrpSpPr>
            <p:cNvPr id="231" name="Google Shape;231;p5"/>
            <p:cNvGrpSpPr/>
            <p:nvPr/>
          </p:nvGrpSpPr>
          <p:grpSpPr>
            <a:xfrm>
              <a:off x="0" y="3624140"/>
              <a:ext cx="15541731" cy="3239179"/>
              <a:chOff x="0" y="-47625"/>
              <a:chExt cx="4918992" cy="1025207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0" y="0"/>
                <a:ext cx="4918992" cy="977582"/>
              </a:xfrm>
              <a:custGeom>
                <a:rect b="b" l="l" r="r" t="t"/>
                <a:pathLst>
                  <a:path extrusionOk="0" h="977582" w="4918992">
                    <a:moveTo>
                      <a:pt x="16605" y="0"/>
                    </a:moveTo>
                    <a:lnTo>
                      <a:pt x="4902388" y="0"/>
                    </a:lnTo>
                    <a:cubicBezTo>
                      <a:pt x="4911558" y="0"/>
                      <a:pt x="4918992" y="7434"/>
                      <a:pt x="4918992" y="16605"/>
                    </a:cubicBezTo>
                    <a:lnTo>
                      <a:pt x="4918992" y="960978"/>
                    </a:lnTo>
                    <a:cubicBezTo>
                      <a:pt x="4918992" y="970148"/>
                      <a:pt x="4911558" y="977582"/>
                      <a:pt x="4902388" y="977582"/>
                    </a:cubicBezTo>
                    <a:lnTo>
                      <a:pt x="16605" y="977582"/>
                    </a:lnTo>
                    <a:cubicBezTo>
                      <a:pt x="7434" y="977582"/>
                      <a:pt x="0" y="970148"/>
                      <a:pt x="0" y="960978"/>
                    </a:cubicBezTo>
                    <a:lnTo>
                      <a:pt x="0" y="16605"/>
                    </a:lnTo>
                    <a:cubicBezTo>
                      <a:pt x="0" y="7434"/>
                      <a:pt x="7434" y="0"/>
                      <a:pt x="16605" y="0"/>
                    </a:cubicBezTo>
                    <a:close/>
                  </a:path>
                </a:pathLst>
              </a:custGeom>
              <a:solidFill>
                <a:srgbClr val="EBF4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5"/>
              <p:cNvSpPr txBox="1"/>
              <p:nvPr/>
            </p:nvSpPr>
            <p:spPr>
              <a:xfrm>
                <a:off x="0" y="-47625"/>
                <a:ext cx="4918992" cy="1025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0" lIns="254000" spcFirstLastPara="1" rIns="254000" wrap="square" tIns="2540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a" sz="2600">
                    <a:latin typeface="Fredoka"/>
                    <a:ea typeface="Fredoka"/>
                    <a:cs typeface="Fredoka"/>
                    <a:sym typeface="Fredoka"/>
                  </a:rPr>
                  <a:t>Improve scalability</a:t>
                </a:r>
                <a:endParaRPr b="1" sz="2600">
                  <a:latin typeface="Fredoka"/>
                  <a:ea typeface="Fredoka"/>
                  <a:cs typeface="Fredoka"/>
                  <a:sym typeface="Fredoka"/>
                </a:endParaRPr>
              </a:p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a" sz="2600">
                    <a:latin typeface="Fredoka"/>
                    <a:ea typeface="Fredoka"/>
                    <a:cs typeface="Fredoka"/>
                    <a:sym typeface="Fredoka"/>
                  </a:rPr>
                  <a:t>Allow more simultaneous </a:t>
                </a:r>
                <a:r>
                  <a:rPr lang="da" sz="2600">
                    <a:latin typeface="Fredoka"/>
                    <a:ea typeface="Fredoka"/>
                    <a:cs typeface="Fredoka"/>
                    <a:sym typeface="Fredoka"/>
                  </a:rPr>
                  <a:t>customer</a:t>
                </a:r>
                <a:r>
                  <a:rPr lang="da" sz="2600">
                    <a:latin typeface="Fredoka"/>
                    <a:ea typeface="Fredoka"/>
                    <a:cs typeface="Fredoka"/>
                    <a:sym typeface="Fredoka"/>
                  </a:rPr>
                  <a:t> interactions with Gen AI and AWS connect. </a:t>
                </a:r>
                <a:endParaRPr sz="2600">
                  <a:latin typeface="Fredoka"/>
                  <a:ea typeface="Fredoka"/>
                  <a:cs typeface="Fredoka"/>
                  <a:sym typeface="Fredoka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2c56902c1_0_3"/>
          <p:cNvSpPr/>
          <p:nvPr/>
        </p:nvSpPr>
        <p:spPr>
          <a:xfrm rot="5400000">
            <a:off x="-4909827" y="4909827"/>
            <a:ext cx="10287000" cy="467347"/>
          </a:xfrm>
          <a:custGeom>
            <a:rect b="b" l="l" r="r" t="t"/>
            <a:pathLst>
              <a:path extrusionOk="0" h="467347" w="10287000">
                <a:moveTo>
                  <a:pt x="0" y="0"/>
                </a:moveTo>
                <a:lnTo>
                  <a:pt x="10287000" y="0"/>
                </a:lnTo>
                <a:lnTo>
                  <a:pt x="10287000" y="467346"/>
                </a:lnTo>
                <a:lnTo>
                  <a:pt x="0" y="467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53321" l="-74628" r="-3139" t="-2455979"/>
            </a:stretch>
          </a:blipFill>
          <a:ln>
            <a:noFill/>
          </a:ln>
        </p:spPr>
      </p:sp>
      <p:sp>
        <p:nvSpPr>
          <p:cNvPr id="239" name="Google Shape;239;g262c56902c1_0_3"/>
          <p:cNvSpPr txBox="1"/>
          <p:nvPr/>
        </p:nvSpPr>
        <p:spPr>
          <a:xfrm>
            <a:off x="1584151" y="1735102"/>
            <a:ext cx="44952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6000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Key Technical Aspects</a:t>
            </a:r>
            <a:endParaRPr sz="6000">
              <a:solidFill>
                <a:srgbClr val="0EA865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240" name="Google Shape;240;g262c56902c1_0_3"/>
          <p:cNvGrpSpPr/>
          <p:nvPr/>
        </p:nvGrpSpPr>
        <p:grpSpPr>
          <a:xfrm>
            <a:off x="5848567" y="915847"/>
            <a:ext cx="11656422" cy="8091275"/>
            <a:chOff x="0" y="-150471"/>
            <a:chExt cx="15541896" cy="10788367"/>
          </a:xfrm>
        </p:grpSpPr>
        <p:grpSp>
          <p:nvGrpSpPr>
            <p:cNvPr id="241" name="Google Shape;241;g262c56902c1_0_3"/>
            <p:cNvGrpSpPr/>
            <p:nvPr/>
          </p:nvGrpSpPr>
          <p:grpSpPr>
            <a:xfrm>
              <a:off x="0" y="-150471"/>
              <a:ext cx="15541896" cy="3239142"/>
              <a:chOff x="0" y="-47625"/>
              <a:chExt cx="4919100" cy="1025207"/>
            </a:xfrm>
          </p:grpSpPr>
          <p:sp>
            <p:nvSpPr>
              <p:cNvPr id="242" name="Google Shape;242;g262c56902c1_0_3"/>
              <p:cNvSpPr/>
              <p:nvPr/>
            </p:nvSpPr>
            <p:spPr>
              <a:xfrm>
                <a:off x="0" y="0"/>
                <a:ext cx="4918992" cy="977582"/>
              </a:xfrm>
              <a:custGeom>
                <a:rect b="b" l="l" r="r" t="t"/>
                <a:pathLst>
                  <a:path extrusionOk="0" h="977582" w="4918992">
                    <a:moveTo>
                      <a:pt x="16605" y="0"/>
                    </a:moveTo>
                    <a:lnTo>
                      <a:pt x="4902388" y="0"/>
                    </a:lnTo>
                    <a:cubicBezTo>
                      <a:pt x="4911558" y="0"/>
                      <a:pt x="4918992" y="7434"/>
                      <a:pt x="4918992" y="16605"/>
                    </a:cubicBezTo>
                    <a:lnTo>
                      <a:pt x="4918992" y="960978"/>
                    </a:lnTo>
                    <a:cubicBezTo>
                      <a:pt x="4918992" y="970148"/>
                      <a:pt x="4911558" y="977582"/>
                      <a:pt x="4902388" y="977582"/>
                    </a:cubicBezTo>
                    <a:lnTo>
                      <a:pt x="16605" y="977582"/>
                    </a:lnTo>
                    <a:cubicBezTo>
                      <a:pt x="7434" y="977582"/>
                      <a:pt x="0" y="970148"/>
                      <a:pt x="0" y="960978"/>
                    </a:cubicBezTo>
                    <a:lnTo>
                      <a:pt x="0" y="16605"/>
                    </a:lnTo>
                    <a:cubicBezTo>
                      <a:pt x="0" y="7434"/>
                      <a:pt x="7434" y="0"/>
                      <a:pt x="16605" y="0"/>
                    </a:cubicBezTo>
                    <a:close/>
                  </a:path>
                </a:pathLst>
              </a:custGeom>
              <a:solidFill>
                <a:srgbClr val="EAFC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g262c56902c1_0_3"/>
              <p:cNvSpPr txBox="1"/>
              <p:nvPr/>
            </p:nvSpPr>
            <p:spPr>
              <a:xfrm>
                <a:off x="0" y="-47625"/>
                <a:ext cx="4919100" cy="1025100"/>
              </a:xfrm>
              <a:prstGeom prst="rect">
                <a:avLst/>
              </a:prstGeom>
              <a:solidFill>
                <a:srgbClr val="EAFCFA"/>
              </a:solidFill>
              <a:ln>
                <a:noFill/>
              </a:ln>
            </p:spPr>
            <p:txBody>
              <a:bodyPr anchorCtr="0" anchor="ctr" bIns="254000" lIns="254000" spcFirstLastPara="1" rIns="254000" wrap="square" tIns="2540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a" sz="2600">
                    <a:latin typeface="Fredoka"/>
                    <a:ea typeface="Fredoka"/>
                    <a:cs typeface="Fredoka"/>
                    <a:sym typeface="Fredoka"/>
                  </a:rPr>
                  <a:t>Using Real time Customer Voice  Calls As Input</a:t>
                </a:r>
                <a:endParaRPr sz="2600">
                  <a:latin typeface="Fredoka"/>
                  <a:ea typeface="Fredoka"/>
                  <a:cs typeface="Fredoka"/>
                  <a:sym typeface="Fredoka"/>
                </a:endParaRPr>
              </a:p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latin typeface="Fredoka"/>
                  <a:ea typeface="Fredoka"/>
                  <a:cs typeface="Fredoka"/>
                  <a:sym typeface="Fredoka"/>
                </a:endParaRPr>
              </a:p>
            </p:txBody>
          </p:sp>
        </p:grpSp>
        <p:grpSp>
          <p:nvGrpSpPr>
            <p:cNvPr id="244" name="Google Shape;244;g262c56902c1_0_3"/>
            <p:cNvGrpSpPr/>
            <p:nvPr/>
          </p:nvGrpSpPr>
          <p:grpSpPr>
            <a:xfrm>
              <a:off x="0" y="7398754"/>
              <a:ext cx="15541896" cy="3239142"/>
              <a:chOff x="0" y="-47625"/>
              <a:chExt cx="4919100" cy="1025207"/>
            </a:xfrm>
          </p:grpSpPr>
          <p:sp>
            <p:nvSpPr>
              <p:cNvPr id="245" name="Google Shape;245;g262c56902c1_0_3"/>
              <p:cNvSpPr/>
              <p:nvPr/>
            </p:nvSpPr>
            <p:spPr>
              <a:xfrm>
                <a:off x="0" y="0"/>
                <a:ext cx="4918992" cy="977582"/>
              </a:xfrm>
              <a:custGeom>
                <a:rect b="b" l="l" r="r" t="t"/>
                <a:pathLst>
                  <a:path extrusionOk="0" h="977582" w="4918992">
                    <a:moveTo>
                      <a:pt x="16605" y="0"/>
                    </a:moveTo>
                    <a:lnTo>
                      <a:pt x="4902388" y="0"/>
                    </a:lnTo>
                    <a:cubicBezTo>
                      <a:pt x="4911558" y="0"/>
                      <a:pt x="4918992" y="7434"/>
                      <a:pt x="4918992" y="16605"/>
                    </a:cubicBezTo>
                    <a:lnTo>
                      <a:pt x="4918992" y="960978"/>
                    </a:lnTo>
                    <a:cubicBezTo>
                      <a:pt x="4918992" y="970148"/>
                      <a:pt x="4911558" y="977582"/>
                      <a:pt x="4902388" y="977582"/>
                    </a:cubicBezTo>
                    <a:lnTo>
                      <a:pt x="16605" y="977582"/>
                    </a:lnTo>
                    <a:cubicBezTo>
                      <a:pt x="7434" y="977582"/>
                      <a:pt x="0" y="970148"/>
                      <a:pt x="0" y="960978"/>
                    </a:cubicBezTo>
                    <a:lnTo>
                      <a:pt x="0" y="16605"/>
                    </a:lnTo>
                    <a:cubicBezTo>
                      <a:pt x="0" y="7434"/>
                      <a:pt x="7434" y="0"/>
                      <a:pt x="16605" y="0"/>
                    </a:cubicBezTo>
                    <a:close/>
                  </a:path>
                </a:pathLst>
              </a:custGeom>
              <a:solidFill>
                <a:srgbClr val="EAFC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g262c56902c1_0_3"/>
              <p:cNvSpPr txBox="1"/>
              <p:nvPr/>
            </p:nvSpPr>
            <p:spPr>
              <a:xfrm>
                <a:off x="0" y="-47625"/>
                <a:ext cx="4919100" cy="1025100"/>
              </a:xfrm>
              <a:prstGeom prst="rect">
                <a:avLst/>
              </a:prstGeom>
              <a:solidFill>
                <a:srgbClr val="EAFCFA"/>
              </a:solidFill>
              <a:ln>
                <a:noFill/>
              </a:ln>
            </p:spPr>
            <p:txBody>
              <a:bodyPr anchorCtr="0" anchor="ctr" bIns="254000" lIns="254000" spcFirstLastPara="1" rIns="254000" wrap="square" tIns="2540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a" sz="2600">
                    <a:latin typeface="Fredoka"/>
                    <a:ea typeface="Fredoka"/>
                    <a:cs typeface="Fredoka"/>
                    <a:sym typeface="Fredoka"/>
                  </a:rPr>
                  <a:t>Customer Query Resolution &amp; Real Time Recommendations To Agents</a:t>
                </a:r>
                <a:endParaRPr/>
              </a:p>
            </p:txBody>
          </p:sp>
        </p:grpSp>
        <p:grpSp>
          <p:nvGrpSpPr>
            <p:cNvPr id="247" name="Google Shape;247;g262c56902c1_0_3"/>
            <p:cNvGrpSpPr/>
            <p:nvPr/>
          </p:nvGrpSpPr>
          <p:grpSpPr>
            <a:xfrm>
              <a:off x="0" y="3624142"/>
              <a:ext cx="15541896" cy="3239142"/>
              <a:chOff x="0" y="-47625"/>
              <a:chExt cx="4919100" cy="1025207"/>
            </a:xfrm>
          </p:grpSpPr>
          <p:sp>
            <p:nvSpPr>
              <p:cNvPr id="248" name="Google Shape;248;g262c56902c1_0_3"/>
              <p:cNvSpPr/>
              <p:nvPr/>
            </p:nvSpPr>
            <p:spPr>
              <a:xfrm>
                <a:off x="0" y="0"/>
                <a:ext cx="4918992" cy="977582"/>
              </a:xfrm>
              <a:custGeom>
                <a:rect b="b" l="l" r="r" t="t"/>
                <a:pathLst>
                  <a:path extrusionOk="0" h="977582" w="4918992">
                    <a:moveTo>
                      <a:pt x="16605" y="0"/>
                    </a:moveTo>
                    <a:lnTo>
                      <a:pt x="4902388" y="0"/>
                    </a:lnTo>
                    <a:cubicBezTo>
                      <a:pt x="4911558" y="0"/>
                      <a:pt x="4918992" y="7434"/>
                      <a:pt x="4918992" y="16605"/>
                    </a:cubicBezTo>
                    <a:lnTo>
                      <a:pt x="4918992" y="960978"/>
                    </a:lnTo>
                    <a:cubicBezTo>
                      <a:pt x="4918992" y="970148"/>
                      <a:pt x="4911558" y="977582"/>
                      <a:pt x="4902388" y="977582"/>
                    </a:cubicBezTo>
                    <a:lnTo>
                      <a:pt x="16605" y="977582"/>
                    </a:lnTo>
                    <a:cubicBezTo>
                      <a:pt x="7434" y="977582"/>
                      <a:pt x="0" y="970148"/>
                      <a:pt x="0" y="960978"/>
                    </a:cubicBezTo>
                    <a:lnTo>
                      <a:pt x="0" y="16605"/>
                    </a:lnTo>
                    <a:cubicBezTo>
                      <a:pt x="0" y="7434"/>
                      <a:pt x="7434" y="0"/>
                      <a:pt x="16605" y="0"/>
                    </a:cubicBezTo>
                    <a:close/>
                  </a:path>
                </a:pathLst>
              </a:custGeom>
              <a:solidFill>
                <a:srgbClr val="EAFC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g262c56902c1_0_3"/>
              <p:cNvSpPr txBox="1"/>
              <p:nvPr/>
            </p:nvSpPr>
            <p:spPr>
              <a:xfrm>
                <a:off x="0" y="-47625"/>
                <a:ext cx="4919100" cy="1025100"/>
              </a:xfrm>
              <a:prstGeom prst="rect">
                <a:avLst/>
              </a:prstGeom>
              <a:solidFill>
                <a:srgbClr val="EAFCFA"/>
              </a:solidFill>
              <a:ln>
                <a:noFill/>
              </a:ln>
            </p:spPr>
            <p:txBody>
              <a:bodyPr anchorCtr="0" anchor="ctr" bIns="254000" lIns="254000" spcFirstLastPara="1" rIns="254000" wrap="square" tIns="2540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a" sz="2600">
                    <a:latin typeface="Fredoka"/>
                    <a:ea typeface="Fredoka"/>
                    <a:cs typeface="Fredoka"/>
                    <a:sym typeface="Fredoka"/>
                  </a:rPr>
                  <a:t>Input Handled By GenAI enabled Lex chatbot along with Wisdom integrated AWS Connect</a:t>
                </a:r>
                <a:endParaRPr sz="2600">
                  <a:latin typeface="Fredoka"/>
                  <a:ea typeface="Fredoka"/>
                  <a:cs typeface="Fredoka"/>
                  <a:sym typeface="Fredoka"/>
                </a:endParaRPr>
              </a:p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600">
                  <a:latin typeface="Fredoka"/>
                  <a:ea typeface="Fredoka"/>
                  <a:cs typeface="Fredoka"/>
                  <a:sym typeface="Fredoka"/>
                </a:endParaRPr>
              </a:p>
            </p:txBody>
          </p:sp>
        </p:grpSp>
      </p:grpSp>
      <p:sp>
        <p:nvSpPr>
          <p:cNvPr id="250" name="Google Shape;250;g262c56902c1_0_3"/>
          <p:cNvSpPr/>
          <p:nvPr/>
        </p:nvSpPr>
        <p:spPr>
          <a:xfrm>
            <a:off x="3145938" y="1204501"/>
            <a:ext cx="1717963" cy="1717690"/>
          </a:xfrm>
          <a:custGeom>
            <a:rect b="b" l="l" r="r" t="t"/>
            <a:pathLst>
              <a:path extrusionOk="0" h="1122673" w="1103026">
                <a:moveTo>
                  <a:pt x="0" y="0"/>
                </a:moveTo>
                <a:lnTo>
                  <a:pt x="1103027" y="0"/>
                </a:lnTo>
                <a:lnTo>
                  <a:pt x="1103027" y="1122674"/>
                </a:lnTo>
                <a:lnTo>
                  <a:pt x="0" y="1122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1" name="Google Shape;251;g262c56902c1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8">
            <a:off x="11116023" y="2057066"/>
            <a:ext cx="1121524" cy="135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62c56902c1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8">
            <a:off x="11116023" y="5084416"/>
            <a:ext cx="1121524" cy="135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"/>
          <p:cNvSpPr/>
          <p:nvPr/>
        </p:nvSpPr>
        <p:spPr>
          <a:xfrm rot="10800000">
            <a:off x="-2225320" y="0"/>
            <a:ext cx="2084832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58" name="Google Shape;258;p6"/>
          <p:cNvSpPr/>
          <p:nvPr/>
        </p:nvSpPr>
        <p:spPr>
          <a:xfrm>
            <a:off x="-421689" y="-171626"/>
            <a:ext cx="2444081" cy="2989701"/>
          </a:xfrm>
          <a:custGeom>
            <a:rect b="b" l="l" r="r" t="t"/>
            <a:pathLst>
              <a:path extrusionOk="0" h="2989701" w="2444081">
                <a:moveTo>
                  <a:pt x="0" y="0"/>
                </a:moveTo>
                <a:lnTo>
                  <a:pt x="2444081" y="0"/>
                </a:lnTo>
                <a:lnTo>
                  <a:pt x="2444081" y="2989702"/>
                </a:lnTo>
                <a:lnTo>
                  <a:pt x="0" y="2989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6"/>
          <p:cNvSpPr/>
          <p:nvPr/>
        </p:nvSpPr>
        <p:spPr>
          <a:xfrm rot="-1915828">
            <a:off x="16515880" y="8693778"/>
            <a:ext cx="1503231" cy="1446860"/>
          </a:xfrm>
          <a:custGeom>
            <a:rect b="b" l="l" r="r" t="t"/>
            <a:pathLst>
              <a:path extrusionOk="0" h="1446860" w="1503231">
                <a:moveTo>
                  <a:pt x="0" y="0"/>
                </a:moveTo>
                <a:lnTo>
                  <a:pt x="1503232" y="0"/>
                </a:lnTo>
                <a:lnTo>
                  <a:pt x="1503232" y="1446860"/>
                </a:lnTo>
                <a:lnTo>
                  <a:pt x="0" y="1446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6"/>
          <p:cNvSpPr txBox="1"/>
          <p:nvPr/>
        </p:nvSpPr>
        <p:spPr>
          <a:xfrm>
            <a:off x="534126" y="3256183"/>
            <a:ext cx="4411500" cy="1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5350" u="none" cap="none" strike="noStrike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AWS</a:t>
            </a:r>
            <a:r>
              <a:rPr lang="da" sz="5350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  <a:endParaRPr sz="5350">
              <a:solidFill>
                <a:srgbClr val="0EA865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marR="0" rtl="0" algn="l">
              <a:lnSpc>
                <a:spcPct val="114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a" sz="5350" u="none" cap="none" strike="noStrike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WORKFLOW</a:t>
            </a:r>
            <a:endParaRPr/>
          </a:p>
        </p:txBody>
      </p:sp>
      <p:pic>
        <p:nvPicPr>
          <p:cNvPr id="261" name="Google Shape;26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2775" y="1554400"/>
            <a:ext cx="14804500" cy="71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2c2eb62e2_0_0"/>
          <p:cNvSpPr/>
          <p:nvPr/>
        </p:nvSpPr>
        <p:spPr>
          <a:xfrm rot="5400000">
            <a:off x="-4909827" y="4909827"/>
            <a:ext cx="10287000" cy="467347"/>
          </a:xfrm>
          <a:custGeom>
            <a:rect b="b" l="l" r="r" t="t"/>
            <a:pathLst>
              <a:path extrusionOk="0" h="467347" w="10287000">
                <a:moveTo>
                  <a:pt x="0" y="0"/>
                </a:moveTo>
                <a:lnTo>
                  <a:pt x="10287000" y="0"/>
                </a:lnTo>
                <a:lnTo>
                  <a:pt x="10287000" y="467346"/>
                </a:lnTo>
                <a:lnTo>
                  <a:pt x="0" y="467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53321" l="-74628" r="-3139" t="-2455979"/>
            </a:stretch>
          </a:blipFill>
          <a:ln>
            <a:noFill/>
          </a:ln>
        </p:spPr>
      </p:sp>
      <p:sp>
        <p:nvSpPr>
          <p:cNvPr id="267" name="Google Shape;267;g262c2eb62e2_0_0"/>
          <p:cNvSpPr txBox="1"/>
          <p:nvPr/>
        </p:nvSpPr>
        <p:spPr>
          <a:xfrm>
            <a:off x="1353376" y="3042477"/>
            <a:ext cx="44952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6000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(Business</a:t>
            </a:r>
            <a:endParaRPr sz="6000">
              <a:solidFill>
                <a:srgbClr val="0EA865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6000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Value) </a:t>
            </a:r>
            <a:endParaRPr sz="6000">
              <a:solidFill>
                <a:srgbClr val="0EA865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EA865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grpSp>
        <p:nvGrpSpPr>
          <p:cNvPr id="268" name="Google Shape;268;g262c2eb62e2_0_0"/>
          <p:cNvGrpSpPr/>
          <p:nvPr/>
        </p:nvGrpSpPr>
        <p:grpSpPr>
          <a:xfrm>
            <a:off x="5848567" y="915847"/>
            <a:ext cx="11656422" cy="8091275"/>
            <a:chOff x="0" y="-150471"/>
            <a:chExt cx="15541896" cy="10788367"/>
          </a:xfrm>
        </p:grpSpPr>
        <p:grpSp>
          <p:nvGrpSpPr>
            <p:cNvPr id="269" name="Google Shape;269;g262c2eb62e2_0_0"/>
            <p:cNvGrpSpPr/>
            <p:nvPr/>
          </p:nvGrpSpPr>
          <p:grpSpPr>
            <a:xfrm>
              <a:off x="0" y="-150471"/>
              <a:ext cx="15541896" cy="3239142"/>
              <a:chOff x="0" y="-47625"/>
              <a:chExt cx="4919100" cy="1025207"/>
            </a:xfrm>
          </p:grpSpPr>
          <p:sp>
            <p:nvSpPr>
              <p:cNvPr id="270" name="Google Shape;270;g262c2eb62e2_0_0"/>
              <p:cNvSpPr/>
              <p:nvPr/>
            </p:nvSpPr>
            <p:spPr>
              <a:xfrm>
                <a:off x="0" y="0"/>
                <a:ext cx="4918992" cy="977582"/>
              </a:xfrm>
              <a:custGeom>
                <a:rect b="b" l="l" r="r" t="t"/>
                <a:pathLst>
                  <a:path extrusionOk="0" h="977582" w="4918992">
                    <a:moveTo>
                      <a:pt x="16605" y="0"/>
                    </a:moveTo>
                    <a:lnTo>
                      <a:pt x="4902388" y="0"/>
                    </a:lnTo>
                    <a:cubicBezTo>
                      <a:pt x="4911558" y="0"/>
                      <a:pt x="4918992" y="7434"/>
                      <a:pt x="4918992" y="16605"/>
                    </a:cubicBezTo>
                    <a:lnTo>
                      <a:pt x="4918992" y="960978"/>
                    </a:lnTo>
                    <a:cubicBezTo>
                      <a:pt x="4918992" y="970148"/>
                      <a:pt x="4911558" y="977582"/>
                      <a:pt x="4902388" y="977582"/>
                    </a:cubicBezTo>
                    <a:lnTo>
                      <a:pt x="16605" y="977582"/>
                    </a:lnTo>
                    <a:cubicBezTo>
                      <a:pt x="7434" y="977582"/>
                      <a:pt x="0" y="970148"/>
                      <a:pt x="0" y="960978"/>
                    </a:cubicBezTo>
                    <a:lnTo>
                      <a:pt x="0" y="16605"/>
                    </a:lnTo>
                    <a:cubicBezTo>
                      <a:pt x="0" y="7434"/>
                      <a:pt x="7434" y="0"/>
                      <a:pt x="16605" y="0"/>
                    </a:cubicBezTo>
                    <a:close/>
                  </a:path>
                </a:pathLst>
              </a:custGeom>
              <a:solidFill>
                <a:srgbClr val="EBF4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g262c2eb62e2_0_0"/>
              <p:cNvSpPr txBox="1"/>
              <p:nvPr/>
            </p:nvSpPr>
            <p:spPr>
              <a:xfrm>
                <a:off x="0" y="-47625"/>
                <a:ext cx="4919100" cy="102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0" lIns="254000" spcFirstLastPara="1" rIns="254000" wrap="square" tIns="2540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a" sz="2600">
                    <a:latin typeface="Fredoka"/>
                    <a:ea typeface="Fredoka"/>
                    <a:cs typeface="Fredoka"/>
                    <a:sym typeface="Fredoka"/>
                  </a:rPr>
                  <a:t>Overview of Data Sources, Types, and Characteristics</a:t>
                </a:r>
                <a:endParaRPr/>
              </a:p>
            </p:txBody>
          </p:sp>
        </p:grpSp>
        <p:grpSp>
          <p:nvGrpSpPr>
            <p:cNvPr id="272" name="Google Shape;272;g262c2eb62e2_0_0"/>
            <p:cNvGrpSpPr/>
            <p:nvPr/>
          </p:nvGrpSpPr>
          <p:grpSpPr>
            <a:xfrm>
              <a:off x="0" y="7398754"/>
              <a:ext cx="15541896" cy="3239142"/>
              <a:chOff x="0" y="-47625"/>
              <a:chExt cx="4919100" cy="1025207"/>
            </a:xfrm>
          </p:grpSpPr>
          <p:sp>
            <p:nvSpPr>
              <p:cNvPr id="273" name="Google Shape;273;g262c2eb62e2_0_0"/>
              <p:cNvSpPr/>
              <p:nvPr/>
            </p:nvSpPr>
            <p:spPr>
              <a:xfrm>
                <a:off x="0" y="0"/>
                <a:ext cx="4918992" cy="977582"/>
              </a:xfrm>
              <a:custGeom>
                <a:rect b="b" l="l" r="r" t="t"/>
                <a:pathLst>
                  <a:path extrusionOk="0" h="977582" w="4918992">
                    <a:moveTo>
                      <a:pt x="16605" y="0"/>
                    </a:moveTo>
                    <a:lnTo>
                      <a:pt x="4902388" y="0"/>
                    </a:lnTo>
                    <a:cubicBezTo>
                      <a:pt x="4911558" y="0"/>
                      <a:pt x="4918992" y="7434"/>
                      <a:pt x="4918992" y="16605"/>
                    </a:cubicBezTo>
                    <a:lnTo>
                      <a:pt x="4918992" y="960978"/>
                    </a:lnTo>
                    <a:cubicBezTo>
                      <a:pt x="4918992" y="970148"/>
                      <a:pt x="4911558" y="977582"/>
                      <a:pt x="4902388" y="977582"/>
                    </a:cubicBezTo>
                    <a:lnTo>
                      <a:pt x="16605" y="977582"/>
                    </a:lnTo>
                    <a:cubicBezTo>
                      <a:pt x="7434" y="977582"/>
                      <a:pt x="0" y="970148"/>
                      <a:pt x="0" y="960978"/>
                    </a:cubicBezTo>
                    <a:lnTo>
                      <a:pt x="0" y="16605"/>
                    </a:lnTo>
                    <a:cubicBezTo>
                      <a:pt x="0" y="7434"/>
                      <a:pt x="7434" y="0"/>
                      <a:pt x="16605" y="0"/>
                    </a:cubicBezTo>
                    <a:close/>
                  </a:path>
                </a:pathLst>
              </a:custGeom>
              <a:solidFill>
                <a:srgbClr val="EBF4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g262c2eb62e2_0_0"/>
              <p:cNvSpPr txBox="1"/>
              <p:nvPr/>
            </p:nvSpPr>
            <p:spPr>
              <a:xfrm>
                <a:off x="0" y="-47625"/>
                <a:ext cx="4919100" cy="102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0" lIns="254000" spcFirstLastPara="1" rIns="254000" wrap="square" tIns="2540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a" sz="2600" u="sng">
                    <a:latin typeface="Fredoka"/>
                    <a:ea typeface="Fredoka"/>
                    <a:cs typeface="Fredoka"/>
                    <a:sym typeface="Fredoka"/>
                  </a:rPr>
                  <a:t>Video Demonstrations</a:t>
                </a:r>
                <a:endParaRPr u="sng"/>
              </a:p>
            </p:txBody>
          </p:sp>
        </p:grpSp>
        <p:grpSp>
          <p:nvGrpSpPr>
            <p:cNvPr id="275" name="Google Shape;275;g262c2eb62e2_0_0"/>
            <p:cNvGrpSpPr/>
            <p:nvPr/>
          </p:nvGrpSpPr>
          <p:grpSpPr>
            <a:xfrm>
              <a:off x="0" y="3624142"/>
              <a:ext cx="15541896" cy="3239142"/>
              <a:chOff x="0" y="-47625"/>
              <a:chExt cx="4919100" cy="1025207"/>
            </a:xfrm>
          </p:grpSpPr>
          <p:sp>
            <p:nvSpPr>
              <p:cNvPr id="276" name="Google Shape;276;g262c2eb62e2_0_0"/>
              <p:cNvSpPr/>
              <p:nvPr/>
            </p:nvSpPr>
            <p:spPr>
              <a:xfrm>
                <a:off x="0" y="0"/>
                <a:ext cx="4918992" cy="977582"/>
              </a:xfrm>
              <a:custGeom>
                <a:rect b="b" l="l" r="r" t="t"/>
                <a:pathLst>
                  <a:path extrusionOk="0" h="977582" w="4918992">
                    <a:moveTo>
                      <a:pt x="16605" y="0"/>
                    </a:moveTo>
                    <a:lnTo>
                      <a:pt x="4902388" y="0"/>
                    </a:lnTo>
                    <a:cubicBezTo>
                      <a:pt x="4911558" y="0"/>
                      <a:pt x="4918992" y="7434"/>
                      <a:pt x="4918992" y="16605"/>
                    </a:cubicBezTo>
                    <a:lnTo>
                      <a:pt x="4918992" y="960978"/>
                    </a:lnTo>
                    <a:cubicBezTo>
                      <a:pt x="4918992" y="970148"/>
                      <a:pt x="4911558" y="977582"/>
                      <a:pt x="4902388" y="977582"/>
                    </a:cubicBezTo>
                    <a:lnTo>
                      <a:pt x="16605" y="977582"/>
                    </a:lnTo>
                    <a:cubicBezTo>
                      <a:pt x="7434" y="977582"/>
                      <a:pt x="0" y="970148"/>
                      <a:pt x="0" y="960978"/>
                    </a:cubicBezTo>
                    <a:lnTo>
                      <a:pt x="0" y="16605"/>
                    </a:lnTo>
                    <a:cubicBezTo>
                      <a:pt x="0" y="7434"/>
                      <a:pt x="7434" y="0"/>
                      <a:pt x="16605" y="0"/>
                    </a:cubicBezTo>
                    <a:close/>
                  </a:path>
                </a:pathLst>
              </a:custGeom>
              <a:solidFill>
                <a:srgbClr val="EBF4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g262c2eb62e2_0_0"/>
              <p:cNvSpPr txBox="1"/>
              <p:nvPr/>
            </p:nvSpPr>
            <p:spPr>
              <a:xfrm>
                <a:off x="0" y="-47625"/>
                <a:ext cx="4919100" cy="102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0" lIns="254000" spcFirstLastPara="1" rIns="254000" wrap="square" tIns="2540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a" sz="2600">
                    <a:latin typeface="Fredoka"/>
                    <a:ea typeface="Fredoka"/>
                    <a:cs typeface="Fredoka"/>
                    <a:sym typeface="Fredoka"/>
                  </a:rPr>
                  <a:t>Approach, Processes, Tools, and Methodology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2163e268a_0_1"/>
          <p:cNvSpPr/>
          <p:nvPr/>
        </p:nvSpPr>
        <p:spPr>
          <a:xfrm rot="5400000">
            <a:off x="-4909827" y="4909827"/>
            <a:ext cx="10287000" cy="467347"/>
          </a:xfrm>
          <a:custGeom>
            <a:rect b="b" l="l" r="r" t="t"/>
            <a:pathLst>
              <a:path extrusionOk="0" h="467347" w="10287000">
                <a:moveTo>
                  <a:pt x="0" y="0"/>
                </a:moveTo>
                <a:lnTo>
                  <a:pt x="10287000" y="0"/>
                </a:lnTo>
                <a:lnTo>
                  <a:pt x="10287000" y="467346"/>
                </a:lnTo>
                <a:lnTo>
                  <a:pt x="0" y="467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53321" l="-74628" r="-3139" t="-2455979"/>
            </a:stretch>
          </a:blipFill>
          <a:ln>
            <a:noFill/>
          </a:ln>
        </p:spPr>
      </p:sp>
      <p:sp>
        <p:nvSpPr>
          <p:cNvPr id="283" name="Google Shape;283;g2a2163e268a_0_1"/>
          <p:cNvSpPr txBox="1"/>
          <p:nvPr/>
        </p:nvSpPr>
        <p:spPr>
          <a:xfrm>
            <a:off x="1353376" y="381302"/>
            <a:ext cx="44952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6000">
                <a:solidFill>
                  <a:srgbClr val="0EA865"/>
                </a:solidFill>
                <a:latin typeface="Fredoka"/>
                <a:ea typeface="Fredoka"/>
                <a:cs typeface="Fredoka"/>
                <a:sym typeface="Fredoka"/>
              </a:rPr>
              <a:t>Key Insights and Future Directions</a:t>
            </a:r>
            <a:endParaRPr/>
          </a:p>
        </p:txBody>
      </p:sp>
      <p:grpSp>
        <p:nvGrpSpPr>
          <p:cNvPr id="284" name="Google Shape;284;g2a2163e268a_0_1"/>
          <p:cNvGrpSpPr/>
          <p:nvPr/>
        </p:nvGrpSpPr>
        <p:grpSpPr>
          <a:xfrm>
            <a:off x="5848442" y="999818"/>
            <a:ext cx="11656791" cy="2429179"/>
            <a:chOff x="-53" y="-12188"/>
            <a:chExt cx="4919100" cy="1025100"/>
          </a:xfrm>
        </p:grpSpPr>
        <p:sp>
          <p:nvSpPr>
            <p:cNvPr id="285" name="Google Shape;285;g2a2163e268a_0_1"/>
            <p:cNvSpPr/>
            <p:nvPr/>
          </p:nvSpPr>
          <p:spPr>
            <a:xfrm>
              <a:off x="0" y="0"/>
              <a:ext cx="4918992" cy="977582"/>
            </a:xfrm>
            <a:custGeom>
              <a:rect b="b" l="l" r="r" t="t"/>
              <a:pathLst>
                <a:path extrusionOk="0" h="977582" w="4918992">
                  <a:moveTo>
                    <a:pt x="16605" y="0"/>
                  </a:moveTo>
                  <a:lnTo>
                    <a:pt x="4902388" y="0"/>
                  </a:lnTo>
                  <a:cubicBezTo>
                    <a:pt x="4911558" y="0"/>
                    <a:pt x="4918992" y="7434"/>
                    <a:pt x="4918992" y="16605"/>
                  </a:cubicBezTo>
                  <a:lnTo>
                    <a:pt x="4918992" y="960978"/>
                  </a:lnTo>
                  <a:cubicBezTo>
                    <a:pt x="4918992" y="970148"/>
                    <a:pt x="4911558" y="977582"/>
                    <a:pt x="4902388" y="977582"/>
                  </a:cubicBezTo>
                  <a:lnTo>
                    <a:pt x="16605" y="977582"/>
                  </a:lnTo>
                  <a:cubicBezTo>
                    <a:pt x="7434" y="977582"/>
                    <a:pt x="0" y="970148"/>
                    <a:pt x="0" y="960978"/>
                  </a:cubicBezTo>
                  <a:lnTo>
                    <a:pt x="0" y="16605"/>
                  </a:lnTo>
                  <a:cubicBezTo>
                    <a:pt x="0" y="7434"/>
                    <a:pt x="7434" y="0"/>
                    <a:pt x="16605" y="0"/>
                  </a:cubicBezTo>
                  <a:close/>
                </a:path>
              </a:pathLst>
            </a:custGeom>
            <a:solidFill>
              <a:srgbClr val="C9C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g2a2163e268a_0_1"/>
            <p:cNvSpPr txBox="1"/>
            <p:nvPr/>
          </p:nvSpPr>
          <p:spPr>
            <a:xfrm>
              <a:off x="-53" y="-12188"/>
              <a:ext cx="4919100" cy="10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" sz="2600">
                  <a:latin typeface="Fredoka"/>
                  <a:ea typeface="Fredoka"/>
                  <a:cs typeface="Fredoka"/>
                  <a:sym typeface="Fredoka"/>
                </a:rPr>
                <a:t>How does GenAI with AWS Connect contribute to the reinforcement of 'big data'?</a:t>
              </a:r>
              <a:endParaRPr sz="2600">
                <a:latin typeface="Fredoka"/>
                <a:ea typeface="Fredoka"/>
                <a:cs typeface="Fredoka"/>
                <a:sym typeface="Fredoka"/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" sz="2000"/>
                <a:t>Offering cost-effective solutions for handling big data, as businesses can scale resources up or down as needed.</a:t>
              </a:r>
              <a:endParaRPr sz="2600"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287" name="Google Shape;287;g2a2163e268a_0_1"/>
          <p:cNvGrpSpPr/>
          <p:nvPr/>
        </p:nvGrpSpPr>
        <p:grpSpPr>
          <a:xfrm>
            <a:off x="5848442" y="6577787"/>
            <a:ext cx="11656791" cy="2429408"/>
            <a:chOff x="-53" y="-47614"/>
            <a:chExt cx="4919100" cy="1025196"/>
          </a:xfrm>
        </p:grpSpPr>
        <p:sp>
          <p:nvSpPr>
            <p:cNvPr id="288" name="Google Shape;288;g2a2163e268a_0_1"/>
            <p:cNvSpPr/>
            <p:nvPr/>
          </p:nvSpPr>
          <p:spPr>
            <a:xfrm>
              <a:off x="0" y="0"/>
              <a:ext cx="4918992" cy="977582"/>
            </a:xfrm>
            <a:custGeom>
              <a:rect b="b" l="l" r="r" t="t"/>
              <a:pathLst>
                <a:path extrusionOk="0" h="977582" w="4918992">
                  <a:moveTo>
                    <a:pt x="16605" y="0"/>
                  </a:moveTo>
                  <a:lnTo>
                    <a:pt x="4902388" y="0"/>
                  </a:lnTo>
                  <a:cubicBezTo>
                    <a:pt x="4911558" y="0"/>
                    <a:pt x="4918992" y="7434"/>
                    <a:pt x="4918992" y="16605"/>
                  </a:cubicBezTo>
                  <a:lnTo>
                    <a:pt x="4918992" y="960978"/>
                  </a:lnTo>
                  <a:cubicBezTo>
                    <a:pt x="4918992" y="970148"/>
                    <a:pt x="4911558" y="977582"/>
                    <a:pt x="4902388" y="977582"/>
                  </a:cubicBezTo>
                  <a:lnTo>
                    <a:pt x="16605" y="977582"/>
                  </a:lnTo>
                  <a:cubicBezTo>
                    <a:pt x="7434" y="977582"/>
                    <a:pt x="0" y="970148"/>
                    <a:pt x="0" y="960978"/>
                  </a:cubicBezTo>
                  <a:lnTo>
                    <a:pt x="0" y="16605"/>
                  </a:lnTo>
                  <a:cubicBezTo>
                    <a:pt x="0" y="7434"/>
                    <a:pt x="7434" y="0"/>
                    <a:pt x="16605" y="0"/>
                  </a:cubicBezTo>
                  <a:close/>
                </a:path>
              </a:pathLst>
            </a:custGeom>
            <a:solidFill>
              <a:srgbClr val="C9C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g2a2163e268a_0_1"/>
            <p:cNvSpPr txBox="1"/>
            <p:nvPr/>
          </p:nvSpPr>
          <p:spPr>
            <a:xfrm>
              <a:off x="-53" y="-47614"/>
              <a:ext cx="4919100" cy="10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da" sz="2599">
                  <a:solidFill>
                    <a:schemeClr val="dk1"/>
                  </a:solidFill>
                  <a:latin typeface="Fredoka"/>
                  <a:ea typeface="Fredoka"/>
                  <a:cs typeface="Fredoka"/>
                  <a:sym typeface="Fredoka"/>
                </a:rPr>
                <a:t>What is the potential direction or enhancement in the future?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" sz="2000"/>
                <a:t>The next steps, would be to have the LLM directly give responses to the Human Agent on the call. Make the responses be more personalized for the customer.</a:t>
              </a:r>
              <a:endParaRPr sz="2600">
                <a:latin typeface="Fredoka"/>
                <a:ea typeface="Fredoka"/>
                <a:cs typeface="Fredoka"/>
                <a:sym typeface="Fredoka"/>
              </a:endParaRPr>
            </a:p>
          </p:txBody>
        </p:sp>
      </p:grpSp>
      <p:grpSp>
        <p:nvGrpSpPr>
          <p:cNvPr id="290" name="Google Shape;290;g2a2163e268a_0_1"/>
          <p:cNvGrpSpPr/>
          <p:nvPr/>
        </p:nvGrpSpPr>
        <p:grpSpPr>
          <a:xfrm>
            <a:off x="5848442" y="3788790"/>
            <a:ext cx="11656791" cy="2429179"/>
            <a:chOff x="-53" y="-29907"/>
            <a:chExt cx="4919100" cy="1025100"/>
          </a:xfrm>
        </p:grpSpPr>
        <p:sp>
          <p:nvSpPr>
            <p:cNvPr id="291" name="Google Shape;291;g2a2163e268a_0_1"/>
            <p:cNvSpPr/>
            <p:nvPr/>
          </p:nvSpPr>
          <p:spPr>
            <a:xfrm>
              <a:off x="0" y="0"/>
              <a:ext cx="4918992" cy="977582"/>
            </a:xfrm>
            <a:custGeom>
              <a:rect b="b" l="l" r="r" t="t"/>
              <a:pathLst>
                <a:path extrusionOk="0" h="977582" w="4918992">
                  <a:moveTo>
                    <a:pt x="16605" y="0"/>
                  </a:moveTo>
                  <a:lnTo>
                    <a:pt x="4902388" y="0"/>
                  </a:lnTo>
                  <a:cubicBezTo>
                    <a:pt x="4911558" y="0"/>
                    <a:pt x="4918992" y="7434"/>
                    <a:pt x="4918992" y="16605"/>
                  </a:cubicBezTo>
                  <a:lnTo>
                    <a:pt x="4918992" y="960978"/>
                  </a:lnTo>
                  <a:cubicBezTo>
                    <a:pt x="4918992" y="970148"/>
                    <a:pt x="4911558" y="977582"/>
                    <a:pt x="4902388" y="977582"/>
                  </a:cubicBezTo>
                  <a:lnTo>
                    <a:pt x="16605" y="977582"/>
                  </a:lnTo>
                  <a:cubicBezTo>
                    <a:pt x="7434" y="977582"/>
                    <a:pt x="0" y="970148"/>
                    <a:pt x="0" y="960978"/>
                  </a:cubicBezTo>
                  <a:lnTo>
                    <a:pt x="0" y="16605"/>
                  </a:lnTo>
                  <a:cubicBezTo>
                    <a:pt x="0" y="7434"/>
                    <a:pt x="7434" y="0"/>
                    <a:pt x="16605" y="0"/>
                  </a:cubicBezTo>
                  <a:close/>
                </a:path>
              </a:pathLst>
            </a:custGeom>
            <a:solidFill>
              <a:srgbClr val="C9C6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g2a2163e268a_0_1"/>
            <p:cNvSpPr txBox="1"/>
            <p:nvPr/>
          </p:nvSpPr>
          <p:spPr>
            <a:xfrm>
              <a:off x="-53" y="-29907"/>
              <a:ext cx="4919100" cy="10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457200" lvl="0" marL="91440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da" sz="2599">
                  <a:solidFill>
                    <a:schemeClr val="dk1"/>
                  </a:solidFill>
                  <a:latin typeface="Fredoka"/>
                  <a:ea typeface="Fredoka"/>
                  <a:cs typeface="Fredoka"/>
                  <a:sym typeface="Fredoka"/>
                </a:rPr>
                <a:t>What is the real benefit of GenAI with AWS Connect?</a:t>
              </a:r>
              <a:endParaRPr sz="2599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endParaRPr>
            </a:p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a" sz="2000"/>
                <a:t>Using Gen AI the service can be scalable to multi regions and be available 24/7. Responses would be instantaneous and reduces wait time for customers.</a:t>
              </a:r>
              <a:endParaRPr sz="20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